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8" r:id="rId3"/>
    <p:sldId id="259" r:id="rId4"/>
    <p:sldId id="260" r:id="rId5"/>
  </p:sldIdLst>
  <p:sldSz cx="12192000" cy="6858000"/>
  <p:notesSz cx="6858000" cy="9144000"/>
  <p:defaultText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6" d="100"/>
          <a:sy n="86" d="100"/>
        </p:scale>
        <p:origin x="56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328AADC-6DCF-489B-A842-253A68C696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AB331C79-281D-454A-91C3-CC8403BDDBBF}">
      <dgm:prSet phldrT="[Text]" custT="1"/>
      <dgm:spPr/>
      <dgm:t>
        <a:bodyPr/>
        <a:lstStyle/>
        <a:p>
          <a:pPr algn="ctr"/>
          <a:r>
            <a:rPr lang="en-IN" sz="3600" dirty="0"/>
            <a:t>Tubercular Synovitis in an Immunocompromised Patient</a:t>
          </a:r>
        </a:p>
      </dgm:t>
    </dgm:pt>
    <dgm:pt modelId="{E7E6E092-D046-4220-B6F5-0BBEC4BF8532}" type="parTrans" cxnId="{28730499-EFDA-45B8-B03F-A169FC405867}">
      <dgm:prSet/>
      <dgm:spPr/>
      <dgm:t>
        <a:bodyPr/>
        <a:lstStyle/>
        <a:p>
          <a:endParaRPr lang="en-IN"/>
        </a:p>
      </dgm:t>
    </dgm:pt>
    <dgm:pt modelId="{1E5628B4-D75E-40E7-8D73-5F9A2906849F}" type="sibTrans" cxnId="{28730499-EFDA-45B8-B03F-A169FC405867}">
      <dgm:prSet/>
      <dgm:spPr/>
      <dgm:t>
        <a:bodyPr/>
        <a:lstStyle/>
        <a:p>
          <a:endParaRPr lang="en-IN"/>
        </a:p>
      </dgm:t>
    </dgm:pt>
    <dgm:pt modelId="{4AEDA0E0-01FD-48BB-80A3-FE5EA87080AF}">
      <dgm:prSet phldrT="[Text]" custT="1"/>
      <dgm:spPr/>
      <dgm:t>
        <a:bodyPr/>
        <a:lstStyle/>
        <a:p>
          <a:pPr algn="ctr">
            <a:buNone/>
          </a:pPr>
          <a:r>
            <a:rPr lang="en-IN" sz="1800" dirty="0"/>
            <a:t>Agnibho Mondal, Sourav Kundu, </a:t>
          </a:r>
          <a:r>
            <a:rPr lang="en-IN" sz="1800" dirty="0" err="1"/>
            <a:t>Sitanath</a:t>
          </a:r>
          <a:r>
            <a:rPr lang="en-IN" sz="1800" dirty="0"/>
            <a:t> Mondal and Arindam </a:t>
          </a:r>
          <a:r>
            <a:rPr lang="en-IN" sz="1800" dirty="0" err="1"/>
            <a:t>Naskar</a:t>
          </a:r>
          <a:endParaRPr lang="en-IN" sz="1800" dirty="0"/>
        </a:p>
      </dgm:t>
    </dgm:pt>
    <dgm:pt modelId="{70B749B3-C138-4AC0-A813-7389BFF59E9F}" type="parTrans" cxnId="{69A2D265-9537-4A25-91FB-72991B68639D}">
      <dgm:prSet/>
      <dgm:spPr/>
      <dgm:t>
        <a:bodyPr/>
        <a:lstStyle/>
        <a:p>
          <a:endParaRPr lang="en-IN"/>
        </a:p>
      </dgm:t>
    </dgm:pt>
    <dgm:pt modelId="{DB3A4826-2A53-4BF4-AA0C-C162CEAE6219}" type="sibTrans" cxnId="{69A2D265-9537-4A25-91FB-72991B68639D}">
      <dgm:prSet/>
      <dgm:spPr/>
      <dgm:t>
        <a:bodyPr/>
        <a:lstStyle/>
        <a:p>
          <a:endParaRPr lang="en-IN"/>
        </a:p>
      </dgm:t>
    </dgm:pt>
    <dgm:pt modelId="{F8C4F0FC-D260-415B-8AA3-5C0BBCD074D4}">
      <dgm:prSet phldrT="[Text]" custT="1"/>
      <dgm:spPr/>
      <dgm:t>
        <a:bodyPr/>
        <a:lstStyle/>
        <a:p>
          <a:pPr algn="ctr">
            <a:buNone/>
          </a:pPr>
          <a:r>
            <a:rPr lang="en-IN" sz="1800" dirty="0"/>
            <a:t>Department of Tropical Medicine, School of Tropical Medicine, Kolkata</a:t>
          </a:r>
        </a:p>
      </dgm:t>
    </dgm:pt>
    <dgm:pt modelId="{82479419-0775-4AB3-A892-CFB43EDAFFFC}" type="parTrans" cxnId="{6DC16324-9BE7-43D9-939C-F7C4208BD0CB}">
      <dgm:prSet/>
      <dgm:spPr/>
      <dgm:t>
        <a:bodyPr/>
        <a:lstStyle/>
        <a:p>
          <a:endParaRPr lang="en-IN"/>
        </a:p>
      </dgm:t>
    </dgm:pt>
    <dgm:pt modelId="{0457FE4F-EF4C-4CED-8163-96FD78DB47DF}" type="sibTrans" cxnId="{6DC16324-9BE7-43D9-939C-F7C4208BD0CB}">
      <dgm:prSet/>
      <dgm:spPr/>
      <dgm:t>
        <a:bodyPr/>
        <a:lstStyle/>
        <a:p>
          <a:endParaRPr lang="en-IN"/>
        </a:p>
      </dgm:t>
    </dgm:pt>
    <dgm:pt modelId="{4CC282BD-687B-42F7-B26E-F7F288E63F17}" type="pres">
      <dgm:prSet presAssocID="{D328AADC-6DCF-489B-A842-253A68C69655}" presName="linear" presStyleCnt="0">
        <dgm:presLayoutVars>
          <dgm:dir/>
          <dgm:animLvl val="lvl"/>
          <dgm:resizeHandles val="exact"/>
        </dgm:presLayoutVars>
      </dgm:prSet>
      <dgm:spPr/>
    </dgm:pt>
    <dgm:pt modelId="{977488EB-4E9A-437B-9944-015F2B5592FB}" type="pres">
      <dgm:prSet presAssocID="{AB331C79-281D-454A-91C3-CC8403BDDBBF}" presName="parentLin" presStyleCnt="0"/>
      <dgm:spPr/>
    </dgm:pt>
    <dgm:pt modelId="{5185C2A6-EB51-4909-A52F-DF88979FC9C8}" type="pres">
      <dgm:prSet presAssocID="{AB331C79-281D-454A-91C3-CC8403BDDBBF}" presName="parentLeftMargin" presStyleLbl="node1" presStyleIdx="0" presStyleCnt="1"/>
      <dgm:spPr/>
    </dgm:pt>
    <dgm:pt modelId="{358833DD-2E1D-4853-8CCB-8342F5FF68F5}" type="pres">
      <dgm:prSet presAssocID="{AB331C79-281D-454A-91C3-CC8403BDDBBF}" presName="parentText" presStyleLbl="node1" presStyleIdx="0" presStyleCnt="1" custScaleX="130776" custScaleY="66167" custLinFactY="-24471" custLinFactNeighborX="-15432" custLinFactNeighborY="-100000">
        <dgm:presLayoutVars>
          <dgm:chMax val="0"/>
          <dgm:bulletEnabled val="1"/>
        </dgm:presLayoutVars>
      </dgm:prSet>
      <dgm:spPr/>
    </dgm:pt>
    <dgm:pt modelId="{C24F4DE2-8F45-46AB-BDB6-B2BFD5690F66}" type="pres">
      <dgm:prSet presAssocID="{AB331C79-281D-454A-91C3-CC8403BDDBBF}" presName="negativeSpace" presStyleCnt="0"/>
      <dgm:spPr/>
    </dgm:pt>
    <dgm:pt modelId="{D43163E6-A5EB-43D7-8400-BD9EEF0B7186}" type="pres">
      <dgm:prSet presAssocID="{AB331C79-281D-454A-91C3-CC8403BDDBBF}" presName="childText" presStyleLbl="conFgAcc1" presStyleIdx="0" presStyleCnt="1" custScaleY="42639">
        <dgm:presLayoutVars>
          <dgm:bulletEnabled val="1"/>
        </dgm:presLayoutVars>
      </dgm:prSet>
      <dgm:spPr/>
    </dgm:pt>
  </dgm:ptLst>
  <dgm:cxnLst>
    <dgm:cxn modelId="{6DC16324-9BE7-43D9-939C-F7C4208BD0CB}" srcId="{AB331C79-281D-454A-91C3-CC8403BDDBBF}" destId="{F8C4F0FC-D260-415B-8AA3-5C0BBCD074D4}" srcOrd="1" destOrd="0" parTransId="{82479419-0775-4AB3-A892-CFB43EDAFFFC}" sibTransId="{0457FE4F-EF4C-4CED-8163-96FD78DB47DF}"/>
    <dgm:cxn modelId="{11172635-1453-400D-AEAC-82AB725AC84E}" type="presOf" srcId="{AB331C79-281D-454A-91C3-CC8403BDDBBF}" destId="{5185C2A6-EB51-4909-A52F-DF88979FC9C8}" srcOrd="0" destOrd="0" presId="urn:microsoft.com/office/officeart/2005/8/layout/list1"/>
    <dgm:cxn modelId="{955A393D-DC1A-4694-AE90-7596805AB94F}" type="presOf" srcId="{F8C4F0FC-D260-415B-8AA3-5C0BBCD074D4}" destId="{D43163E6-A5EB-43D7-8400-BD9EEF0B7186}" srcOrd="0" destOrd="1" presId="urn:microsoft.com/office/officeart/2005/8/layout/list1"/>
    <dgm:cxn modelId="{69A2D265-9537-4A25-91FB-72991B68639D}" srcId="{AB331C79-281D-454A-91C3-CC8403BDDBBF}" destId="{4AEDA0E0-01FD-48BB-80A3-FE5EA87080AF}" srcOrd="0" destOrd="0" parTransId="{70B749B3-C138-4AC0-A813-7389BFF59E9F}" sibTransId="{DB3A4826-2A53-4BF4-AA0C-C162CEAE6219}"/>
    <dgm:cxn modelId="{B9C23F6B-E28E-485C-8633-0F1CD81578C0}" type="presOf" srcId="{4AEDA0E0-01FD-48BB-80A3-FE5EA87080AF}" destId="{D43163E6-A5EB-43D7-8400-BD9EEF0B7186}" srcOrd="0" destOrd="0" presId="urn:microsoft.com/office/officeart/2005/8/layout/list1"/>
    <dgm:cxn modelId="{28730499-EFDA-45B8-B03F-A169FC405867}" srcId="{D328AADC-6DCF-489B-A842-253A68C69655}" destId="{AB331C79-281D-454A-91C3-CC8403BDDBBF}" srcOrd="0" destOrd="0" parTransId="{E7E6E092-D046-4220-B6F5-0BBEC4BF8532}" sibTransId="{1E5628B4-D75E-40E7-8D73-5F9A2906849F}"/>
    <dgm:cxn modelId="{BB3F25E3-3CCB-42D9-9043-848F28EFC870}" type="presOf" srcId="{D328AADC-6DCF-489B-A842-253A68C69655}" destId="{4CC282BD-687B-42F7-B26E-F7F288E63F17}" srcOrd="0" destOrd="0" presId="urn:microsoft.com/office/officeart/2005/8/layout/list1"/>
    <dgm:cxn modelId="{F3E99FF4-25F9-4475-AB67-29465BF8E90B}" type="presOf" srcId="{AB331C79-281D-454A-91C3-CC8403BDDBBF}" destId="{358833DD-2E1D-4853-8CCB-8342F5FF68F5}" srcOrd="1" destOrd="0" presId="urn:microsoft.com/office/officeart/2005/8/layout/list1"/>
    <dgm:cxn modelId="{739F482A-BD56-4D8A-AC9B-5A20C8DC5716}" type="presParOf" srcId="{4CC282BD-687B-42F7-B26E-F7F288E63F17}" destId="{977488EB-4E9A-437B-9944-015F2B5592FB}" srcOrd="0" destOrd="0" presId="urn:microsoft.com/office/officeart/2005/8/layout/list1"/>
    <dgm:cxn modelId="{2D29A550-73BF-4DD3-A602-F41C6C6619D7}" type="presParOf" srcId="{977488EB-4E9A-437B-9944-015F2B5592FB}" destId="{5185C2A6-EB51-4909-A52F-DF88979FC9C8}" srcOrd="0" destOrd="0" presId="urn:microsoft.com/office/officeart/2005/8/layout/list1"/>
    <dgm:cxn modelId="{EFB50D3B-F767-4C49-A141-68FB322B6CE8}" type="presParOf" srcId="{977488EB-4E9A-437B-9944-015F2B5592FB}" destId="{358833DD-2E1D-4853-8CCB-8342F5FF68F5}" srcOrd="1" destOrd="0" presId="urn:microsoft.com/office/officeart/2005/8/layout/list1"/>
    <dgm:cxn modelId="{A9DD8A5D-5BB9-4F5A-BE66-035B56016296}" type="presParOf" srcId="{4CC282BD-687B-42F7-B26E-F7F288E63F17}" destId="{C24F4DE2-8F45-46AB-BDB6-B2BFD5690F66}" srcOrd="1" destOrd="0" presId="urn:microsoft.com/office/officeart/2005/8/layout/list1"/>
    <dgm:cxn modelId="{98667009-D3E0-42B9-8BFB-004496FB4FC3}" type="presParOf" srcId="{4CC282BD-687B-42F7-B26E-F7F288E63F17}" destId="{D43163E6-A5EB-43D7-8400-BD9EEF0B7186}" srcOrd="2" destOrd="0" presId="urn:microsoft.com/office/officeart/2005/8/layout/list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400" dirty="0"/>
            <a:t>Special Investigations</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Synovial fluid was aspirated from the swollen left knee joint and sent for investigations. The fluid was straw colored. Gram stain and culture of the fluid sample did not reveal any pathology. </a:t>
          </a:r>
          <a:r>
            <a:rPr lang="en-US" dirty="0" err="1"/>
            <a:t>Ziehl-Neelsen</a:t>
          </a:r>
          <a:r>
            <a:rPr lang="en-US" dirty="0"/>
            <a:t> (ZN) staining of the synovial fluid sample was also done, but no acid fast bacilli (AFB) was detected. Cartridge Based Nucleic Acid Amplification (CBNAAT) test was done on the fluid sample. It was positive and was also detected as Rifampicin sensitive.</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B3B57949-20ED-4597-8386-399FBCD4C0CD}">
      <dgm:prSet/>
      <dgm:spPr/>
      <dgm:t>
        <a:bodyPr/>
        <a:lstStyle/>
        <a:p>
          <a:r>
            <a:rPr lang="en-US" dirty="0"/>
            <a:t>A fine needle aspiration cytology was done from the palpable lymph node in the left axilla and AFB was detected in the ZN stain of the sample.</a:t>
          </a:r>
          <a:endParaRPr lang="en-IN" dirty="0"/>
        </a:p>
      </dgm:t>
    </dgm:pt>
    <dgm:pt modelId="{CFE322E8-D1CD-4612-8B09-30C201496D08}" type="parTrans" cxnId="{C9F5B38E-C716-404D-9C24-9C9552B959B0}">
      <dgm:prSet/>
      <dgm:spPr/>
      <dgm:t>
        <a:bodyPr/>
        <a:lstStyle/>
        <a:p>
          <a:endParaRPr lang="en-IN"/>
        </a:p>
      </dgm:t>
    </dgm:pt>
    <dgm:pt modelId="{C14243E8-BEA4-4EA0-A808-F941D744F423}" type="sibTrans" cxnId="{C9F5B38E-C716-404D-9C24-9C9552B959B0}">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77CD2378-F606-4214-B66C-DEFC2EDFA815}" type="presOf" srcId="{B3B57949-20ED-4597-8386-399FBCD4C0CD}" destId="{B1018B9D-845F-4D79-9A23-06DBBAF61B07}" srcOrd="0" destOrd="1" presId="urn:microsoft.com/office/officeart/2005/8/layout/hList1"/>
    <dgm:cxn modelId="{7FB84A7F-BB03-4F55-8CD7-D2D03BE76654}" type="presOf" srcId="{BC98F9FF-B638-4343-ADF5-473DFB307DA7}" destId="{003B94A5-8C73-4B0C-9C32-9AD9016CE6F9}" srcOrd="0" destOrd="0" presId="urn:microsoft.com/office/officeart/2005/8/layout/hList1"/>
    <dgm:cxn modelId="{C9F5B38E-C716-404D-9C24-9C9552B959B0}" srcId="{69C703F1-F8A2-44D5-A1D8-12AC5533140C}" destId="{B3B57949-20ED-4597-8386-399FBCD4C0CD}" srcOrd="1" destOrd="0" parTransId="{CFE322E8-D1CD-4612-8B09-30C201496D08}" sibTransId="{C14243E8-BEA4-4EA0-A808-F941D744F423}"/>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400" dirty="0"/>
            <a:t>Management</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The patient was treated with CAT II anti-tubercular therapy along with ibuprofen to relieve pain.</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2C5A4B22-0C44-4D29-B4A9-8B3CC946BED5}">
      <dgm:prSet phldrT="[Text]"/>
      <dgm:spPr/>
      <dgm:t>
        <a:bodyPr/>
        <a:lstStyle/>
        <a:p>
          <a:pPr algn="l">
            <a:buFont typeface="Arial" panose="020B0604020202020204" pitchFamily="34" charset="0"/>
            <a:buChar char="•"/>
          </a:pPr>
          <a:r>
            <a:rPr lang="en-IN" dirty="0"/>
            <a:t>The patient responded to the treatment satisfactorily and is still under the management.</a:t>
          </a:r>
        </a:p>
      </dgm:t>
    </dgm:pt>
    <dgm:pt modelId="{FCC992BC-2EA1-4AE7-8201-019843B5C0C6}" type="parTrans" cxnId="{C837A963-FA7F-4B12-AB9E-68714F8A3BB3}">
      <dgm:prSet/>
      <dgm:spPr/>
      <dgm:t>
        <a:bodyPr/>
        <a:lstStyle/>
        <a:p>
          <a:endParaRPr lang="en-IN"/>
        </a:p>
      </dgm:t>
    </dgm:pt>
    <dgm:pt modelId="{5E188150-C50B-485A-81C3-4C7364D282D4}" type="sibTrans" cxnId="{C837A963-FA7F-4B12-AB9E-68714F8A3BB3}">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custLinFactNeighborY="19077">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custScaleY="87176" custLinFactNeighborY="7125">
        <dgm:presLayoutVars>
          <dgm:bulletEnabled val="1"/>
        </dgm:presLayoutVars>
      </dgm:prSet>
      <dgm:spPr/>
    </dgm:pt>
  </dgm:ptLst>
  <dgm:cxnLst>
    <dgm:cxn modelId="{3D482227-62F8-4A5F-B40D-6071A22E25F8}" type="presOf" srcId="{2C5A4B22-0C44-4D29-B4A9-8B3CC946BED5}" destId="{B1018B9D-845F-4D79-9A23-06DBBAF61B07}" srcOrd="0" destOrd="1" presId="urn:microsoft.com/office/officeart/2005/8/layout/hList1"/>
    <dgm:cxn modelId="{C837A963-FA7F-4B12-AB9E-68714F8A3BB3}" srcId="{69C703F1-F8A2-44D5-A1D8-12AC5533140C}" destId="{2C5A4B22-0C44-4D29-B4A9-8B3CC946BED5}" srcOrd="1" destOrd="0" parTransId="{FCC992BC-2EA1-4AE7-8201-019843B5C0C6}" sibTransId="{5E188150-C50B-485A-81C3-4C7364D282D4}"/>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328AADC-6DCF-489B-A842-253A68C696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4CC282BD-687B-42F7-B26E-F7F288E63F17}" type="pres">
      <dgm:prSet presAssocID="{D328AADC-6DCF-489B-A842-253A68C69655}" presName="linear" presStyleCnt="0">
        <dgm:presLayoutVars>
          <dgm:dir/>
          <dgm:animLvl val="lvl"/>
          <dgm:resizeHandles val="exact"/>
        </dgm:presLayoutVars>
      </dgm:prSet>
      <dgm:spPr/>
    </dgm:pt>
  </dgm:ptLst>
  <dgm:cxnLst>
    <dgm:cxn modelId="{BB3F25E3-3CCB-42D9-9043-848F28EFC870}" type="presOf" srcId="{D328AADC-6DCF-489B-A842-253A68C69655}" destId="{4CC282BD-687B-42F7-B26E-F7F288E63F17}" srcOrd="0"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Results</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IN" dirty="0"/>
            <a:t>Tubercular synovitis in this patient was established by positive CBNAAT in the synovial fluid.</a:t>
          </a:r>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B61A8FC8-42AC-40A9-93CE-A8562F8370D5}">
      <dgm:prSet phldrT="[Text]"/>
      <dgm:spPr/>
      <dgm:t>
        <a:bodyPr/>
        <a:lstStyle/>
        <a:p>
          <a:pPr algn="l">
            <a:buFont typeface="Arial" panose="020B0604020202020204" pitchFamily="34" charset="0"/>
            <a:buChar char="•"/>
          </a:pPr>
          <a:r>
            <a:rPr lang="en-IN" dirty="0"/>
            <a:t>The FNAC sample from left axillary lymph node was positive for AFB which indicated disseminated tuberculosis.</a:t>
          </a:r>
        </a:p>
      </dgm:t>
    </dgm:pt>
    <dgm:pt modelId="{DE212872-07A8-41C4-A94B-B8610D96D967}" type="parTrans" cxnId="{F19C8AED-A84B-49C1-894C-48902D89072C}">
      <dgm:prSet/>
      <dgm:spPr/>
      <dgm:t>
        <a:bodyPr/>
        <a:lstStyle/>
        <a:p>
          <a:endParaRPr lang="en-IN"/>
        </a:p>
      </dgm:t>
    </dgm:pt>
    <dgm:pt modelId="{13B55D41-70D8-472F-B917-B8271E5199F5}" type="sibTrans" cxnId="{F19C8AED-A84B-49C1-894C-48902D89072C}">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C1CE9472-AD64-4CAB-8055-8AA112D41602}" type="presOf" srcId="{B61A8FC8-42AC-40A9-93CE-A8562F8370D5}" destId="{B1018B9D-845F-4D79-9A23-06DBBAF61B07}" srcOrd="0" destOrd="1" presId="urn:microsoft.com/office/officeart/2005/8/layout/hList1"/>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F19C8AED-A84B-49C1-894C-48902D89072C}" srcId="{69C703F1-F8A2-44D5-A1D8-12AC5533140C}" destId="{B61A8FC8-42AC-40A9-93CE-A8562F8370D5}" srcOrd="1" destOrd="0" parTransId="{DE212872-07A8-41C4-A94B-B8610D96D967}" sibTransId="{13B55D41-70D8-472F-B917-B8271E5199F5}"/>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Conclusion</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Immunocompromised patients have a higher risk of developing tuberculosis and it is also more severe. In India 87000 HIV associated TB patients emerge annually. India accounts for around 10% global burden of HIV associated with TB.</a:t>
          </a:r>
          <a:r>
            <a:rPr lang="en-US" baseline="30000" dirty="0"/>
            <a:t>[1]</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1387E345-EA1F-49CB-90BC-122FFA6E86CE}">
      <dgm:prSet/>
      <dgm:spPr/>
      <dgm:t>
        <a:bodyPr/>
        <a:lstStyle/>
        <a:p>
          <a:r>
            <a:rPr lang="en-US" dirty="0"/>
            <a:t>Globally around 15% of new and relapsing tuberculosis cases are extrapulmonary tuberculosis.</a:t>
          </a:r>
          <a:r>
            <a:rPr lang="en-US" baseline="30000" dirty="0"/>
            <a:t>[2]</a:t>
          </a:r>
          <a:r>
            <a:rPr lang="en-US" dirty="0"/>
            <a:t> Bone and joint tuberculosis may account for up to 35% cases among these extrapulmonary tuberculosis cases. </a:t>
          </a:r>
          <a:r>
            <a:rPr lang="en-US" baseline="30000" dirty="0"/>
            <a:t>[3]</a:t>
          </a:r>
          <a:r>
            <a:rPr lang="en-US" dirty="0"/>
            <a:t> But tubercular synovitis is uncommon among them and often poses a diagnostic challenge.</a:t>
          </a:r>
          <a:endParaRPr lang="en-IN" dirty="0"/>
        </a:p>
      </dgm:t>
    </dgm:pt>
    <dgm:pt modelId="{72D1EE0B-D654-4987-BF1A-FC0957DB9AEC}" type="parTrans" cxnId="{9F997712-0743-4CE2-9D51-9FAE105AD62E}">
      <dgm:prSet/>
      <dgm:spPr/>
      <dgm:t>
        <a:bodyPr/>
        <a:lstStyle/>
        <a:p>
          <a:endParaRPr lang="en-IN"/>
        </a:p>
      </dgm:t>
    </dgm:pt>
    <dgm:pt modelId="{E589098D-DFC6-47CD-AC4F-02D57B9720AC}" type="sibTrans" cxnId="{9F997712-0743-4CE2-9D51-9FAE105AD62E}">
      <dgm:prSet/>
      <dgm:spPr/>
      <dgm:t>
        <a:bodyPr/>
        <a:lstStyle/>
        <a:p>
          <a:endParaRPr lang="en-IN"/>
        </a:p>
      </dgm:t>
    </dgm:pt>
    <dgm:pt modelId="{8F30E7EA-B18C-4A46-A88F-BAC0F76AD542}">
      <dgm:prSet/>
      <dgm:spPr/>
      <dgm:t>
        <a:bodyPr/>
        <a:lstStyle/>
        <a:p>
          <a:r>
            <a:rPr lang="en-US" dirty="0"/>
            <a:t>A case presenting with signs of joint inflammation (monoarticular) with negative bacterial cultures should be suspected for tubercular synovitis.</a:t>
          </a:r>
          <a:endParaRPr lang="en-IN" dirty="0"/>
        </a:p>
      </dgm:t>
    </dgm:pt>
    <dgm:pt modelId="{2620F091-CDD9-4B6F-9A61-334762A95DB8}" type="parTrans" cxnId="{878E384D-5085-4758-B702-820D5031D112}">
      <dgm:prSet/>
      <dgm:spPr/>
      <dgm:t>
        <a:bodyPr/>
        <a:lstStyle/>
        <a:p>
          <a:endParaRPr lang="en-IN"/>
        </a:p>
      </dgm:t>
    </dgm:pt>
    <dgm:pt modelId="{28BBA7D0-1073-434B-B301-60B5C8F205E9}" type="sibTrans" cxnId="{878E384D-5085-4758-B702-820D5031D112}">
      <dgm:prSet/>
      <dgm:spPr/>
      <dgm:t>
        <a:bodyPr/>
        <a:lstStyle/>
        <a:p>
          <a:endParaRPr lang="en-IN"/>
        </a:p>
      </dgm:t>
    </dgm:pt>
    <dgm:pt modelId="{6B4F5420-1589-4363-B5CD-9364234E4A09}">
      <dgm:prSet/>
      <dgm:spPr/>
      <dgm:t>
        <a:bodyPr/>
        <a:lstStyle/>
        <a:p>
          <a:r>
            <a:rPr lang="en-US" dirty="0"/>
            <a:t>The Lowenstein-Jensen culture remains the gold standard, but it is complex, expensive and time consuming. </a:t>
          </a:r>
          <a:r>
            <a:rPr lang="en-US" dirty="0" err="1"/>
            <a:t>Ziehl-Neelsen</a:t>
          </a:r>
          <a:r>
            <a:rPr lang="en-US" dirty="0"/>
            <a:t> stain and </a:t>
          </a:r>
          <a:r>
            <a:rPr lang="en-US" dirty="0" err="1"/>
            <a:t>fluoroscent</a:t>
          </a:r>
          <a:r>
            <a:rPr lang="en-US" dirty="0"/>
            <a:t> microscopy has high </a:t>
          </a:r>
          <a:r>
            <a:rPr lang="en-US" dirty="0" err="1"/>
            <a:t>specifity</a:t>
          </a:r>
          <a:r>
            <a:rPr lang="en-US" dirty="0"/>
            <a:t> but low sensitivity. CBNAAT has both high sensitivity and high specificity and can also detect drug susceptibility. It has a very high positive predictive value (98-99%) for </a:t>
          </a:r>
          <a:r>
            <a:rPr lang="en-US" i="1" dirty="0"/>
            <a:t>M. tuberculosis</a:t>
          </a:r>
          <a:r>
            <a:rPr lang="en-US" dirty="0"/>
            <a:t> in extra-pulmonary clinical specimens. </a:t>
          </a:r>
          <a:r>
            <a:rPr lang="en-US" baseline="30000" dirty="0"/>
            <a:t>[4]</a:t>
          </a:r>
          <a:endParaRPr lang="en-IN" dirty="0"/>
        </a:p>
      </dgm:t>
    </dgm:pt>
    <dgm:pt modelId="{519DAF44-49A0-4D17-941E-6A8FDB1AD662}" type="parTrans" cxnId="{7D815B0A-A1FB-4CF0-9833-3B985D5757C0}">
      <dgm:prSet/>
      <dgm:spPr/>
      <dgm:t>
        <a:bodyPr/>
        <a:lstStyle/>
        <a:p>
          <a:endParaRPr lang="en-IN"/>
        </a:p>
      </dgm:t>
    </dgm:pt>
    <dgm:pt modelId="{D95DDD46-D61A-4592-8545-731DDE2D9266}" type="sibTrans" cxnId="{7D815B0A-A1FB-4CF0-9833-3B985D5757C0}">
      <dgm:prSet/>
      <dgm:spPr/>
      <dgm:t>
        <a:bodyPr/>
        <a:lstStyle/>
        <a:p>
          <a:endParaRPr lang="en-IN"/>
        </a:p>
      </dgm:t>
    </dgm:pt>
    <dgm:pt modelId="{B1F3EFEA-9EDE-4F2B-95C1-A358DBD9C5F5}">
      <dgm:prSet/>
      <dgm:spPr/>
      <dgm:t>
        <a:bodyPr/>
        <a:lstStyle/>
        <a:p>
          <a:r>
            <a:rPr lang="en-US" dirty="0"/>
            <a:t>To conclude the clinician should maintain a high index of suspicion to correctly diagnose tubercular synovitis.</a:t>
          </a:r>
          <a:endParaRPr lang="en-IN" dirty="0"/>
        </a:p>
      </dgm:t>
    </dgm:pt>
    <dgm:pt modelId="{FE97B74B-96BD-47CF-964E-329351EA27E7}" type="parTrans" cxnId="{55A16A8B-BFB3-46D0-9E0A-DC0462ED968B}">
      <dgm:prSet/>
      <dgm:spPr/>
      <dgm:t>
        <a:bodyPr/>
        <a:lstStyle/>
        <a:p>
          <a:endParaRPr lang="en-IN"/>
        </a:p>
      </dgm:t>
    </dgm:pt>
    <dgm:pt modelId="{93CF5CE5-9B96-4557-881F-DB4F2EF250DF}" type="sibTrans" cxnId="{55A16A8B-BFB3-46D0-9E0A-DC0462ED968B}">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custLinFactNeighborY="-24749">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custScaleY="103910">
        <dgm:presLayoutVars>
          <dgm:bulletEnabled val="1"/>
        </dgm:presLayoutVars>
      </dgm:prSet>
      <dgm:spPr/>
    </dgm:pt>
  </dgm:ptLst>
  <dgm:cxnLst>
    <dgm:cxn modelId="{7D815B0A-A1FB-4CF0-9833-3B985D5757C0}" srcId="{69C703F1-F8A2-44D5-A1D8-12AC5533140C}" destId="{6B4F5420-1589-4363-B5CD-9364234E4A09}" srcOrd="3" destOrd="0" parTransId="{519DAF44-49A0-4D17-941E-6A8FDB1AD662}" sibTransId="{D95DDD46-D61A-4592-8545-731DDE2D9266}"/>
    <dgm:cxn modelId="{9F997712-0743-4CE2-9D51-9FAE105AD62E}" srcId="{69C703F1-F8A2-44D5-A1D8-12AC5533140C}" destId="{1387E345-EA1F-49CB-90BC-122FFA6E86CE}" srcOrd="1" destOrd="0" parTransId="{72D1EE0B-D654-4987-BF1A-FC0957DB9AEC}" sibTransId="{E589098D-DFC6-47CD-AC4F-02D57B9720AC}"/>
    <dgm:cxn modelId="{878E384D-5085-4758-B702-820D5031D112}" srcId="{69C703F1-F8A2-44D5-A1D8-12AC5533140C}" destId="{8F30E7EA-B18C-4A46-A88F-BAC0F76AD542}" srcOrd="2" destOrd="0" parTransId="{2620F091-CDD9-4B6F-9A61-334762A95DB8}" sibTransId="{28BBA7D0-1073-434B-B301-60B5C8F205E9}"/>
    <dgm:cxn modelId="{5D8C077E-9334-4F57-9354-2E6C96EF00DE}" type="presOf" srcId="{8F30E7EA-B18C-4A46-A88F-BAC0F76AD542}" destId="{B1018B9D-845F-4D79-9A23-06DBBAF61B07}" srcOrd="0" destOrd="2" presId="urn:microsoft.com/office/officeart/2005/8/layout/hList1"/>
    <dgm:cxn modelId="{7FB84A7F-BB03-4F55-8CD7-D2D03BE76654}" type="presOf" srcId="{BC98F9FF-B638-4343-ADF5-473DFB307DA7}" destId="{003B94A5-8C73-4B0C-9C32-9AD9016CE6F9}" srcOrd="0" destOrd="0" presId="urn:microsoft.com/office/officeart/2005/8/layout/hList1"/>
    <dgm:cxn modelId="{55A16A8B-BFB3-46D0-9E0A-DC0462ED968B}" srcId="{69C703F1-F8A2-44D5-A1D8-12AC5533140C}" destId="{B1F3EFEA-9EDE-4F2B-95C1-A358DBD9C5F5}" srcOrd="4" destOrd="0" parTransId="{FE97B74B-96BD-47CF-964E-329351EA27E7}" sibTransId="{93CF5CE5-9B96-4557-881F-DB4F2EF250DF}"/>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638986AB-F208-47E7-B01A-50567C5DCB5C}" type="presOf" srcId="{6B4F5420-1589-4363-B5CD-9364234E4A09}" destId="{B1018B9D-845F-4D79-9A23-06DBBAF61B07}" srcOrd="0" destOrd="3" presId="urn:microsoft.com/office/officeart/2005/8/layout/hList1"/>
    <dgm:cxn modelId="{4941E3B7-6454-4C54-B83E-1058EA6A3589}" type="presOf" srcId="{69C703F1-F8A2-44D5-A1D8-12AC5533140C}" destId="{0223C50F-76AA-4253-97BC-273D7B316208}" srcOrd="0" destOrd="0" presId="urn:microsoft.com/office/officeart/2005/8/layout/hList1"/>
    <dgm:cxn modelId="{74052BDC-7130-4152-BC08-BF7815AB61D4}" type="presOf" srcId="{B1F3EFEA-9EDE-4F2B-95C1-A358DBD9C5F5}" destId="{B1018B9D-845F-4D79-9A23-06DBBAF61B07}" srcOrd="0" destOrd="4"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AA1CC3FD-B873-4BC0-999A-B97B35225F31}" type="presOf" srcId="{1387E345-EA1F-49CB-90BC-122FFA6E86CE}" destId="{B1018B9D-845F-4D79-9A23-06DBBAF61B07}" srcOrd="0" destOrd="1" presId="urn:microsoft.com/office/officeart/2005/8/layout/hList1"/>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Acknowledgements</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custT="1"/>
      <dgm:spPr/>
      <dgm:t>
        <a:bodyPr/>
        <a:lstStyle/>
        <a:p>
          <a:pPr algn="l">
            <a:buFont typeface="Arial" panose="020B0604020202020204" pitchFamily="34" charset="0"/>
            <a:buChar char="•"/>
          </a:pPr>
          <a:r>
            <a:rPr lang="en-AU" sz="1600" kern="1200" dirty="0">
              <a:solidFill>
                <a:prstClr val="black">
                  <a:hueOff val="0"/>
                  <a:satOff val="0"/>
                  <a:lumOff val="0"/>
                  <a:alphaOff val="0"/>
                </a:prstClr>
              </a:solidFill>
              <a:latin typeface="Tw Cen MT" panose="020B0602020104020603"/>
              <a:ea typeface="+mn-ea"/>
              <a:cs typeface="+mn-cs"/>
            </a:rPr>
            <a:t>Director, School of Tropical Medicine, Kolkata, who has given us the privilege to report this case and finally the patient who has given us the opportunity to learn.</a:t>
          </a:r>
          <a:endParaRPr lang="en-IN" sz="1700" kern="1200"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References</a:t>
          </a:r>
          <a:endParaRPr lang="en-IN" sz="1800" dirty="0"/>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custT="1"/>
      <dgm:spPr/>
      <dgm:t>
        <a:bodyPr/>
        <a:lstStyle/>
        <a:p>
          <a:pPr algn="l">
            <a:buFont typeface="+mj-lt"/>
            <a:buAutoNum type="arabicPeriod"/>
          </a:pPr>
          <a:r>
            <a:rPr lang="en-US" sz="1100"/>
            <a:t>Ministry of Health and Family Welfare. TB India Report 2018 (p. 37)</a:t>
          </a:r>
          <a:endParaRPr lang="en-IN" sz="1100"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32ED8587-B277-4B1F-936E-E1D93FF782CA}">
      <dgm:prSet custT="1"/>
      <dgm:spPr/>
      <dgm:t>
        <a:bodyPr/>
        <a:lstStyle/>
        <a:p>
          <a:pPr>
            <a:buFont typeface="+mj-lt"/>
            <a:buAutoNum type="arabicPeriod"/>
          </a:pPr>
          <a:r>
            <a:rPr lang="en-US" sz="1100" dirty="0"/>
            <a:t>World Health Organization. Global Tuberculosis Report 2017 (p. 67)</a:t>
          </a:r>
          <a:endParaRPr lang="en-IN" sz="1100" dirty="0"/>
        </a:p>
      </dgm:t>
    </dgm:pt>
    <dgm:pt modelId="{63A0623F-494D-4693-B6BB-FE7FC17C88CB}" type="parTrans" cxnId="{BE583B3E-0357-4027-BAC6-75A7E5BC7522}">
      <dgm:prSet/>
      <dgm:spPr/>
      <dgm:t>
        <a:bodyPr/>
        <a:lstStyle/>
        <a:p>
          <a:endParaRPr lang="en-IN"/>
        </a:p>
      </dgm:t>
    </dgm:pt>
    <dgm:pt modelId="{A926F37B-EFB3-48D5-838D-029B62AF0DD3}" type="sibTrans" cxnId="{BE583B3E-0357-4027-BAC6-75A7E5BC7522}">
      <dgm:prSet/>
      <dgm:spPr/>
      <dgm:t>
        <a:bodyPr/>
        <a:lstStyle/>
        <a:p>
          <a:endParaRPr lang="en-IN"/>
        </a:p>
      </dgm:t>
    </dgm:pt>
    <dgm:pt modelId="{DDF0548E-75CC-4CC5-AAC1-078603A51710}">
      <dgm:prSet custT="1"/>
      <dgm:spPr/>
      <dgm:t>
        <a:bodyPr/>
        <a:lstStyle/>
        <a:p>
          <a:pPr>
            <a:buFont typeface="+mj-lt"/>
            <a:buAutoNum type="arabicPeriod"/>
          </a:pPr>
          <a:r>
            <a:rPr lang="en-US" sz="1100" dirty="0"/>
            <a:t>Marjorie P. Golden, </a:t>
          </a:r>
          <a:r>
            <a:rPr lang="en-US" sz="1100" dirty="0" err="1"/>
            <a:t>Holenarasipur</a:t>
          </a:r>
          <a:r>
            <a:rPr lang="en-US" sz="1100" dirty="0"/>
            <a:t> R. Vikram. Extrapulmonary Tuberculosis: An Overview. American Family Physician. November 1 2005 Volume 72 Number 9 (p. 1764)</a:t>
          </a:r>
          <a:endParaRPr lang="en-IN" sz="1100" dirty="0"/>
        </a:p>
      </dgm:t>
    </dgm:pt>
    <dgm:pt modelId="{7BC27E8A-0E97-4FE9-B74E-48851EED98B5}" type="parTrans" cxnId="{202FE3C0-BB65-4994-B6D0-8CA6FA852B6D}">
      <dgm:prSet/>
      <dgm:spPr/>
      <dgm:t>
        <a:bodyPr/>
        <a:lstStyle/>
        <a:p>
          <a:endParaRPr lang="en-IN"/>
        </a:p>
      </dgm:t>
    </dgm:pt>
    <dgm:pt modelId="{404B7443-B714-4E43-84C4-187143FB1D8C}" type="sibTrans" cxnId="{202FE3C0-BB65-4994-B6D0-8CA6FA852B6D}">
      <dgm:prSet/>
      <dgm:spPr/>
      <dgm:t>
        <a:bodyPr/>
        <a:lstStyle/>
        <a:p>
          <a:endParaRPr lang="en-IN"/>
        </a:p>
      </dgm:t>
    </dgm:pt>
    <dgm:pt modelId="{67EB9CD8-DE8A-4BAA-B0D9-46A7782EA43F}">
      <dgm:prSet custT="1"/>
      <dgm:spPr/>
      <dgm:t>
        <a:bodyPr/>
        <a:lstStyle/>
        <a:p>
          <a:pPr>
            <a:buFont typeface="+mj-lt"/>
            <a:buAutoNum type="arabicPeriod"/>
          </a:pPr>
          <a:r>
            <a:rPr lang="en-US" sz="1100" dirty="0"/>
            <a:t>Manju Purohit, </a:t>
          </a:r>
          <a:r>
            <a:rPr lang="en-US" sz="1100" dirty="0" err="1"/>
            <a:t>Tehmina</a:t>
          </a:r>
          <a:r>
            <a:rPr lang="en-US" sz="1100" dirty="0"/>
            <a:t> Mustafa. Laboratory Diagnosis of Extra-Pulmonary Tuberculosis (EPTB) in Resource-Constrained Setting: State of the Art, Challenges and the Need. Journal of Clinical and Diagnostic Research. 2015 Apr, vol-9(4): EE01-EE06 (p. 2)</a:t>
          </a:r>
          <a:endParaRPr lang="en-IN" sz="1100" dirty="0"/>
        </a:p>
      </dgm:t>
    </dgm:pt>
    <dgm:pt modelId="{AC045C24-4C41-440D-AB34-97EE06EF4861}" type="parTrans" cxnId="{D7BD80BC-19E8-4DB2-951B-415704A2CFF5}">
      <dgm:prSet/>
      <dgm:spPr/>
      <dgm:t>
        <a:bodyPr/>
        <a:lstStyle/>
        <a:p>
          <a:endParaRPr lang="en-IN"/>
        </a:p>
      </dgm:t>
    </dgm:pt>
    <dgm:pt modelId="{C2D989A7-6E05-4666-944C-95EF35445A36}" type="sibTrans" cxnId="{D7BD80BC-19E8-4DB2-951B-415704A2CFF5}">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D949CE09-E8CC-46C2-9016-857619425B30}" type="presOf" srcId="{DDF0548E-75CC-4CC5-AAC1-078603A51710}" destId="{B1018B9D-845F-4D79-9A23-06DBBAF61B07}" srcOrd="0" destOrd="2" presId="urn:microsoft.com/office/officeart/2005/8/layout/hList1"/>
    <dgm:cxn modelId="{C48C1935-F06A-4041-995A-F607FADD0090}" type="presOf" srcId="{32ED8587-B277-4B1F-936E-E1D93FF782CA}" destId="{B1018B9D-845F-4D79-9A23-06DBBAF61B07}" srcOrd="0" destOrd="1" presId="urn:microsoft.com/office/officeart/2005/8/layout/hList1"/>
    <dgm:cxn modelId="{2DD1AC38-DF62-473F-84F0-6BF31DB5D274}" type="presOf" srcId="{67EB9CD8-DE8A-4BAA-B0D9-46A7782EA43F}" destId="{B1018B9D-845F-4D79-9A23-06DBBAF61B07}" srcOrd="0" destOrd="3" presId="urn:microsoft.com/office/officeart/2005/8/layout/hList1"/>
    <dgm:cxn modelId="{BE583B3E-0357-4027-BAC6-75A7E5BC7522}" srcId="{69C703F1-F8A2-44D5-A1D8-12AC5533140C}" destId="{32ED8587-B277-4B1F-936E-E1D93FF782CA}" srcOrd="1" destOrd="0" parTransId="{63A0623F-494D-4693-B6BB-FE7FC17C88CB}" sibTransId="{A926F37B-EFB3-48D5-838D-029B62AF0DD3}"/>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D7BD80BC-19E8-4DB2-951B-415704A2CFF5}" srcId="{69C703F1-F8A2-44D5-A1D8-12AC5533140C}" destId="{67EB9CD8-DE8A-4BAA-B0D9-46A7782EA43F}" srcOrd="3" destOrd="0" parTransId="{AC045C24-4C41-440D-AB34-97EE06EF4861}" sibTransId="{C2D989A7-6E05-4666-944C-95EF35445A36}"/>
    <dgm:cxn modelId="{202FE3C0-BB65-4994-B6D0-8CA6FA852B6D}" srcId="{69C703F1-F8A2-44D5-A1D8-12AC5533140C}" destId="{DDF0548E-75CC-4CC5-AAC1-078603A51710}" srcOrd="2" destOrd="0" parTransId="{7BC27E8A-0E97-4FE9-B74E-48851EED98B5}" sibTransId="{404B7443-B714-4E43-84C4-187143FB1D8C}"/>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2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28AADC-6DCF-489B-A842-253A68C696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4CC282BD-687B-42F7-B26E-F7F288E63F17}" type="pres">
      <dgm:prSet presAssocID="{D328AADC-6DCF-489B-A842-253A68C69655}" presName="linear" presStyleCnt="0">
        <dgm:presLayoutVars>
          <dgm:dir/>
          <dgm:animLvl val="lvl"/>
          <dgm:resizeHandles val="exact"/>
        </dgm:presLayoutVars>
      </dgm:prSet>
      <dgm:spPr/>
    </dgm:pt>
  </dgm:ptLst>
  <dgm:cxnLst>
    <dgm:cxn modelId="{BB3F25E3-3CCB-42D9-9043-848F28EFC870}" type="presOf" srcId="{D328AADC-6DCF-489B-A842-253A68C69655}" destId="{4CC282BD-687B-42F7-B26E-F7F288E63F17}" srcOrd="0"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Introduction</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Tuberculosis is a major health problem in </a:t>
          </a:r>
          <a:r>
            <a:rPr lang="en-US" dirty="0" err="1"/>
            <a:t>immunocompromised</a:t>
          </a:r>
          <a:r>
            <a:rPr lang="en-US" dirty="0"/>
            <a:t> patients and involvement of appendicular skeleton is rare in tuberculosis.</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68236DEA-75A7-43B5-A90A-56CA6E0EEE09}">
      <dgm:prSet phldrT="[Text]"/>
      <dgm:spPr/>
      <dgm:t>
        <a:bodyPr/>
        <a:lstStyle/>
        <a:p>
          <a:pPr algn="l"/>
          <a:r>
            <a:rPr lang="en-US" dirty="0"/>
            <a:t>Tuberculosis may rarely result in synovitis. But the diagnosis may often be missed unless there is a high index of suspicion, especially when other usual evidences of tuberculosis, such as sputum positivity, chest x-ray findings etc. are absent.</a:t>
          </a:r>
          <a:endParaRPr lang="en-IN" dirty="0"/>
        </a:p>
      </dgm:t>
    </dgm:pt>
    <dgm:pt modelId="{3536C0AF-05A8-4358-BD7A-6559CA63D74D}" type="parTrans" cxnId="{3E5D32BE-89EF-4AE7-AA54-AA58BC108673}">
      <dgm:prSet/>
      <dgm:spPr/>
      <dgm:t>
        <a:bodyPr/>
        <a:lstStyle/>
        <a:p>
          <a:endParaRPr lang="en-IN"/>
        </a:p>
      </dgm:t>
    </dgm:pt>
    <dgm:pt modelId="{D2D755E2-27CB-4DE8-981E-965D08A41C7A}" type="sibTrans" cxnId="{3E5D32BE-89EF-4AE7-AA54-AA58BC108673}">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B3AB1122-C03B-4D7C-A168-9F744FF0FD2B}" type="presOf" srcId="{68236DEA-75A7-43B5-A90A-56CA6E0EEE09}" destId="{B1018B9D-845F-4D79-9A23-06DBBAF61B07}" srcOrd="0" destOrd="1" presId="urn:microsoft.com/office/officeart/2005/8/layout/hList1"/>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3E5D32BE-89EF-4AE7-AA54-AA58BC108673}" srcId="{69C703F1-F8A2-44D5-A1D8-12AC5533140C}" destId="{68236DEA-75A7-43B5-A90A-56CA6E0EEE09}" srcOrd="1" destOrd="0" parTransId="{3536C0AF-05A8-4358-BD7A-6559CA63D74D}" sibTransId="{D2D755E2-27CB-4DE8-981E-965D08A41C7A}"/>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Presentation</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The patient is a 35 year old male and a resident of Kolkata. He was admitted in our institution with swelling and pain in his left knee joint for last 3 weeks. He also had fever for last 4 days. He had no history of joint stiffness or restriction of joint movement.</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ECEE14D6-7FBE-4CF7-8736-AAE852F98E76}">
      <dgm:prSet/>
      <dgm:spPr/>
      <dgm:t>
        <a:bodyPr/>
        <a:lstStyle/>
        <a:p>
          <a:r>
            <a:rPr lang="en-US" dirty="0"/>
            <a:t>He was a known HIV patient  receiving ART(TLE) for last 8 months. His last CD</a:t>
          </a:r>
          <a:r>
            <a:rPr lang="en-US" baseline="-25000" dirty="0"/>
            <a:t>4 </a:t>
          </a:r>
          <a:r>
            <a:rPr lang="en-US" dirty="0"/>
            <a:t>count was done 2 months back and it was 67 at that time. He had been receiving </a:t>
          </a:r>
          <a:r>
            <a:rPr lang="en-US" dirty="0" err="1"/>
            <a:t>cotrimoxazole</a:t>
          </a:r>
          <a:r>
            <a:rPr lang="en-US" dirty="0"/>
            <a:t> prophylaxis since then. He was previously treated for extrapulmonary tuberculosis (lymph node) with CAT-I Anti Tubercular Drugs (ATD) which was completed 14 months back.</a:t>
          </a:r>
          <a:endParaRPr lang="en-IN" dirty="0"/>
        </a:p>
      </dgm:t>
    </dgm:pt>
    <dgm:pt modelId="{2F24F62A-539F-4BA8-8E5F-3D721CB8EF2F}" type="parTrans" cxnId="{B4C7E6D8-3821-4E16-92DB-0C6981E1D35F}">
      <dgm:prSet/>
      <dgm:spPr/>
      <dgm:t>
        <a:bodyPr/>
        <a:lstStyle/>
        <a:p>
          <a:endParaRPr lang="en-IN"/>
        </a:p>
      </dgm:t>
    </dgm:pt>
    <dgm:pt modelId="{53CE278E-2123-41EE-8E02-98819949DDBF}" type="sibTrans" cxnId="{B4C7E6D8-3821-4E16-92DB-0C6981E1D35F}">
      <dgm:prSet/>
      <dgm:spPr/>
      <dgm:t>
        <a:bodyPr/>
        <a:lstStyle/>
        <a:p>
          <a:endParaRPr lang="en-IN"/>
        </a:p>
      </dgm:t>
    </dgm:pt>
    <dgm:pt modelId="{79AC52D9-363B-4A8E-AB09-175BE81538C8}">
      <dgm:prSet/>
      <dgm:spPr/>
      <dgm:t>
        <a:bodyPr/>
        <a:lstStyle/>
        <a:p>
          <a:r>
            <a:rPr lang="en-US" dirty="0"/>
            <a:t>He also had a past history of deep venous thrombosis and was on </a:t>
          </a:r>
          <a:r>
            <a:rPr lang="en-US" dirty="0" err="1"/>
            <a:t>warfarin</a:t>
          </a:r>
          <a:r>
            <a:rPr lang="en-US" dirty="0"/>
            <a:t> at the time of presentation.</a:t>
          </a:r>
          <a:endParaRPr lang="en-IN" dirty="0"/>
        </a:p>
      </dgm:t>
    </dgm:pt>
    <dgm:pt modelId="{5563788A-A9A3-40E3-B19E-D7485C8BAE8C}" type="parTrans" cxnId="{EDF90023-2058-440C-9655-A08E4898F3E7}">
      <dgm:prSet/>
      <dgm:spPr/>
      <dgm:t>
        <a:bodyPr/>
        <a:lstStyle/>
        <a:p>
          <a:endParaRPr lang="en-IN"/>
        </a:p>
      </dgm:t>
    </dgm:pt>
    <dgm:pt modelId="{3E21FEB9-93CB-44B9-B5DF-4044DFBF9FA2}" type="sibTrans" cxnId="{EDF90023-2058-440C-9655-A08E4898F3E7}">
      <dgm:prSet/>
      <dgm:spPr/>
      <dgm:t>
        <a:bodyPr/>
        <a:lstStyle/>
        <a:p>
          <a:endParaRPr lang="en-IN"/>
        </a:p>
      </dgm:t>
    </dgm:pt>
    <dgm:pt modelId="{5423AC04-7687-4D07-85F7-A75A8BD7B861}">
      <dgm:prSet/>
      <dgm:spPr/>
      <dgm:t>
        <a:bodyPr/>
        <a:lstStyle/>
        <a:p>
          <a:r>
            <a:rPr lang="en-US" dirty="0"/>
            <a:t>He was initially suspected to have septic arthritis had been treated with amoxicillin-</a:t>
          </a:r>
          <a:r>
            <a:rPr lang="en-US" dirty="0" err="1"/>
            <a:t>clavulinic</a:t>
          </a:r>
          <a:r>
            <a:rPr lang="en-US" dirty="0"/>
            <a:t> acid  and linezolid for 7 days prior to the admission but the treatment was ineffective.</a:t>
          </a:r>
          <a:endParaRPr lang="en-IN" dirty="0"/>
        </a:p>
      </dgm:t>
    </dgm:pt>
    <dgm:pt modelId="{12FF697E-76DD-4425-9288-3D9FB49CBE86}" type="parTrans" cxnId="{62BD7745-5020-4F61-AAD6-72E64C0783EB}">
      <dgm:prSet/>
      <dgm:spPr/>
      <dgm:t>
        <a:bodyPr/>
        <a:lstStyle/>
        <a:p>
          <a:endParaRPr lang="en-IN"/>
        </a:p>
      </dgm:t>
    </dgm:pt>
    <dgm:pt modelId="{4950451B-4CFD-4440-BBFE-5302DF9E7B11}" type="sibTrans" cxnId="{62BD7745-5020-4F61-AAD6-72E64C0783EB}">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custScaleY="105758" custLinFactNeighborX="0" custLinFactNeighborY="3236">
        <dgm:presLayoutVars>
          <dgm:bulletEnabled val="1"/>
        </dgm:presLayoutVars>
      </dgm:prSet>
      <dgm:spPr/>
    </dgm:pt>
  </dgm:ptLst>
  <dgm:cxnLst>
    <dgm:cxn modelId="{41362513-50AB-448E-BA7C-497C1EFE43D2}" type="presOf" srcId="{5423AC04-7687-4D07-85F7-A75A8BD7B861}" destId="{B1018B9D-845F-4D79-9A23-06DBBAF61B07}" srcOrd="0" destOrd="3" presId="urn:microsoft.com/office/officeart/2005/8/layout/hList1"/>
    <dgm:cxn modelId="{EDF90023-2058-440C-9655-A08E4898F3E7}" srcId="{69C703F1-F8A2-44D5-A1D8-12AC5533140C}" destId="{79AC52D9-363B-4A8E-AB09-175BE81538C8}" srcOrd="2" destOrd="0" parTransId="{5563788A-A9A3-40E3-B19E-D7485C8BAE8C}" sibTransId="{3E21FEB9-93CB-44B9-B5DF-4044DFBF9FA2}"/>
    <dgm:cxn modelId="{62BD7745-5020-4F61-AAD6-72E64C0783EB}" srcId="{69C703F1-F8A2-44D5-A1D8-12AC5533140C}" destId="{5423AC04-7687-4D07-85F7-A75A8BD7B861}" srcOrd="3" destOrd="0" parTransId="{12FF697E-76DD-4425-9288-3D9FB49CBE86}" sibTransId="{4950451B-4CFD-4440-BBFE-5302DF9E7B11}"/>
    <dgm:cxn modelId="{47354157-633F-4FA8-99B5-34AE86014359}" type="presOf" srcId="{ECEE14D6-7FBE-4CF7-8736-AAE852F98E76}" destId="{B1018B9D-845F-4D79-9A23-06DBBAF61B07}" srcOrd="0" destOrd="1" presId="urn:microsoft.com/office/officeart/2005/8/layout/hList1"/>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866399A6-F09E-4483-89B8-C2BAC15A4A78}" type="presOf" srcId="{79AC52D9-363B-4A8E-AB09-175BE81538C8}" destId="{B1018B9D-845F-4D79-9A23-06DBBAF61B07}" srcOrd="0" destOrd="2" presId="urn:microsoft.com/office/officeart/2005/8/layout/hList1"/>
    <dgm:cxn modelId="{4941E3B7-6454-4C54-B83E-1058EA6A3589}" type="presOf" srcId="{69C703F1-F8A2-44D5-A1D8-12AC5533140C}" destId="{0223C50F-76AA-4253-97BC-273D7B316208}" srcOrd="0" destOrd="0" presId="urn:microsoft.com/office/officeart/2005/8/layout/hList1"/>
    <dgm:cxn modelId="{B4C7E6D8-3821-4E16-92DB-0C6981E1D35F}" srcId="{69C703F1-F8A2-44D5-A1D8-12AC5533140C}" destId="{ECEE14D6-7FBE-4CF7-8736-AAE852F98E76}" srcOrd="1" destOrd="0" parTransId="{2F24F62A-539F-4BA8-8E5F-3D721CB8EF2F}" sibTransId="{53CE278E-2123-41EE-8E02-98819949DDBF}"/>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000" dirty="0"/>
            <a:t>Aim</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We report a case of tubercular synovitis in a 35 year old HIV infected male patient.</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E4F10D9C-EF66-49AC-B6F3-17831598458F}">
      <dgm:prSet phldrT="[Text]"/>
      <dgm:spPr/>
      <dgm:t>
        <a:bodyPr/>
        <a:lstStyle/>
        <a:p>
          <a:pPr algn="l">
            <a:buFont typeface="Arial" panose="020B0604020202020204" pitchFamily="34" charset="0"/>
            <a:buChar char="•"/>
          </a:pPr>
          <a:r>
            <a:rPr lang="en-IN" dirty="0"/>
            <a:t>Our aim is to highlight the fact that it is necessary to</a:t>
          </a:r>
          <a:r>
            <a:rPr lang="en-US" dirty="0"/>
            <a:t> be aware of the possibility of tubercular synovitis in HIV patients presenting with joint swelling and pain and should maintain high index of suspicion to correctly diagnose the case.</a:t>
          </a:r>
          <a:endParaRPr lang="en-IN" dirty="0"/>
        </a:p>
      </dgm:t>
    </dgm:pt>
    <dgm:pt modelId="{BDEBCFF9-294C-4FC8-AB58-6C967B1AFAA0}" type="parTrans" cxnId="{B0ECC7C1-52E2-4C2C-ABF6-ED3666BA3C3A}">
      <dgm:prSet/>
      <dgm:spPr/>
      <dgm:t>
        <a:bodyPr/>
        <a:lstStyle/>
        <a:p>
          <a:endParaRPr lang="en-IN"/>
        </a:p>
      </dgm:t>
    </dgm:pt>
    <dgm:pt modelId="{E18FA347-B87D-4310-ABC4-D514FC13345F}" type="sibTrans" cxnId="{B0ECC7C1-52E2-4C2C-ABF6-ED3666BA3C3A}">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027BC6B5-F7EB-433D-BEE9-A9060E176910}" type="presOf" srcId="{E4F10D9C-EF66-49AC-B6F3-17831598458F}" destId="{B1018B9D-845F-4D79-9A23-06DBBAF61B07}" srcOrd="0" destOrd="1" presId="urn:microsoft.com/office/officeart/2005/8/layout/hList1"/>
    <dgm:cxn modelId="{4941E3B7-6454-4C54-B83E-1058EA6A3589}" type="presOf" srcId="{69C703F1-F8A2-44D5-A1D8-12AC5533140C}" destId="{0223C50F-76AA-4253-97BC-273D7B316208}" srcOrd="0" destOrd="0" presId="urn:microsoft.com/office/officeart/2005/8/layout/hList1"/>
    <dgm:cxn modelId="{B0ECC7C1-52E2-4C2C-ABF6-ED3666BA3C3A}" srcId="{69C703F1-F8A2-44D5-A1D8-12AC5533140C}" destId="{E4F10D9C-EF66-49AC-B6F3-17831598458F}" srcOrd="1" destOrd="0" parTransId="{BDEBCFF9-294C-4FC8-AB58-6C967B1AFAA0}" sibTransId="{E18FA347-B87D-4310-ABC4-D514FC13345F}"/>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328AADC-6DCF-489B-A842-253A68C696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4CC282BD-687B-42F7-B26E-F7F288E63F17}" type="pres">
      <dgm:prSet presAssocID="{D328AADC-6DCF-489B-A842-253A68C69655}" presName="linear" presStyleCnt="0">
        <dgm:presLayoutVars>
          <dgm:dir/>
          <dgm:animLvl val="lvl"/>
          <dgm:resizeHandles val="exact"/>
        </dgm:presLayoutVars>
      </dgm:prSet>
      <dgm:spPr/>
    </dgm:pt>
  </dgm:ptLst>
  <dgm:cxnLst>
    <dgm:cxn modelId="{BB3F25E3-3CCB-42D9-9043-848F28EFC870}" type="presOf" srcId="{D328AADC-6DCF-489B-A842-253A68C69655}" destId="{4CC282BD-687B-42F7-B26E-F7F288E63F17}" srcOrd="0"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400" dirty="0"/>
            <a:t>Methods</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IN" dirty="0"/>
            <a:t>The patient was evaluated thoroughly after admission and necessary investigations including synovial fluid study was done. MRI of the involved joint could not be done due to financial reasons.</a:t>
          </a:r>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custLinFactNeighborY="-7015">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custLinFactNeighborY="-45386">
        <dgm:presLayoutVars>
          <dgm:bulletEnabled val="1"/>
        </dgm:presLayoutVars>
      </dgm:prSet>
      <dgm:spPr/>
    </dgm:pt>
  </dgm:ptLst>
  <dgm:cxnLst>
    <dgm:cxn modelId="{7FB84A7F-BB03-4F55-8CD7-D2D03BE76654}" type="presOf" srcId="{BC98F9FF-B638-4343-ADF5-473DFB307DA7}" destId="{003B94A5-8C73-4B0C-9C32-9AD9016CE6F9}" srcOrd="0" destOrd="0" presId="urn:microsoft.com/office/officeart/2005/8/layout/hList1"/>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C98F9FF-B638-4343-ADF5-473DFB307DA7}"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IN"/>
        </a:p>
      </dgm:t>
    </dgm:pt>
    <dgm:pt modelId="{69C703F1-F8A2-44D5-A1D8-12AC5533140C}">
      <dgm:prSet phldrT="[Text]" custT="1"/>
      <dgm:spPr/>
      <dgm:t>
        <a:bodyPr/>
        <a:lstStyle/>
        <a:p>
          <a:r>
            <a:rPr lang="en-IN" sz="2400" dirty="0"/>
            <a:t>Examination / Initial Investigations</a:t>
          </a:r>
        </a:p>
      </dgm:t>
    </dgm:pt>
    <dgm:pt modelId="{B9CBD76A-B07A-4E58-BD53-79C71783C12F}" type="parTrans" cxnId="{7E31CE9D-486C-417A-AB59-CAFE5AB3DBF5}">
      <dgm:prSet/>
      <dgm:spPr/>
      <dgm:t>
        <a:bodyPr/>
        <a:lstStyle/>
        <a:p>
          <a:endParaRPr lang="en-IN"/>
        </a:p>
      </dgm:t>
    </dgm:pt>
    <dgm:pt modelId="{9F4C4AC5-FE2D-4BBB-9B2E-A78FBBABCDA4}" type="sibTrans" cxnId="{7E31CE9D-486C-417A-AB59-CAFE5AB3DBF5}">
      <dgm:prSet/>
      <dgm:spPr/>
      <dgm:t>
        <a:bodyPr/>
        <a:lstStyle/>
        <a:p>
          <a:endParaRPr lang="en-IN"/>
        </a:p>
      </dgm:t>
    </dgm:pt>
    <dgm:pt modelId="{E67C4220-EE1B-478F-BD5D-570055457EF1}">
      <dgm:prSet phldrT="[Text]"/>
      <dgm:spPr/>
      <dgm:t>
        <a:bodyPr/>
        <a:lstStyle/>
        <a:p>
          <a:pPr algn="l">
            <a:buFont typeface="Arial" panose="020B0604020202020204" pitchFamily="34" charset="0"/>
            <a:buChar char="•"/>
          </a:pPr>
          <a:r>
            <a:rPr lang="en-US" dirty="0"/>
            <a:t>On examination, left knee joint was swollen and fluctuation was present. It was tender to touch. The local temperature was also elevated.</a:t>
          </a:r>
          <a:endParaRPr lang="en-IN" dirty="0"/>
        </a:p>
      </dgm:t>
    </dgm:pt>
    <dgm:pt modelId="{C10D5E95-33CD-4B02-89AE-8E89F8397431}" type="parTrans" cxnId="{6A16D2F3-ADA3-4D65-860B-BE3D3952980B}">
      <dgm:prSet/>
      <dgm:spPr/>
      <dgm:t>
        <a:bodyPr/>
        <a:lstStyle/>
        <a:p>
          <a:endParaRPr lang="en-IN"/>
        </a:p>
      </dgm:t>
    </dgm:pt>
    <dgm:pt modelId="{00D79CC6-B883-4FDC-82E1-C6BF44B96F6C}" type="sibTrans" cxnId="{6A16D2F3-ADA3-4D65-860B-BE3D3952980B}">
      <dgm:prSet/>
      <dgm:spPr/>
      <dgm:t>
        <a:bodyPr/>
        <a:lstStyle/>
        <a:p>
          <a:endParaRPr lang="en-IN"/>
        </a:p>
      </dgm:t>
    </dgm:pt>
    <dgm:pt modelId="{8A2ED0C9-5BA5-43A4-97EE-9E0D25AF6EA4}">
      <dgm:prSet/>
      <dgm:spPr/>
      <dgm:t>
        <a:bodyPr/>
        <a:lstStyle/>
        <a:p>
          <a:pPr algn="l">
            <a:buFont typeface="Arial" panose="020B0604020202020204" pitchFamily="34" charset="0"/>
            <a:buChar char="•"/>
          </a:pPr>
          <a:r>
            <a:rPr lang="en-US" dirty="0"/>
            <a:t>A lymph node was also found in the left axilla with a size of 2 cm × 1 cm.</a:t>
          </a:r>
          <a:endParaRPr lang="en-IN" dirty="0"/>
        </a:p>
      </dgm:t>
    </dgm:pt>
    <dgm:pt modelId="{70B21EB1-54DE-4D34-91A4-219E674881CD}" type="parTrans" cxnId="{8EC73C98-FB12-492E-BF38-03E1A9E6425D}">
      <dgm:prSet/>
      <dgm:spPr/>
      <dgm:t>
        <a:bodyPr/>
        <a:lstStyle/>
        <a:p>
          <a:endParaRPr lang="en-IN"/>
        </a:p>
      </dgm:t>
    </dgm:pt>
    <dgm:pt modelId="{29570F0E-8D0F-43C4-A275-0642B9BEE1C0}" type="sibTrans" cxnId="{8EC73C98-FB12-492E-BF38-03E1A9E6425D}">
      <dgm:prSet/>
      <dgm:spPr/>
      <dgm:t>
        <a:bodyPr/>
        <a:lstStyle/>
        <a:p>
          <a:endParaRPr lang="en-IN"/>
        </a:p>
      </dgm:t>
    </dgm:pt>
    <dgm:pt modelId="{EFECFBC8-12F7-44AA-85B0-7ACA68913E92}">
      <dgm:prSet/>
      <dgm:spPr/>
      <dgm:t>
        <a:bodyPr/>
        <a:lstStyle/>
        <a:p>
          <a:pPr algn="l">
            <a:buFont typeface="Arial" panose="020B0604020202020204" pitchFamily="34" charset="0"/>
            <a:buChar char="•"/>
          </a:pPr>
          <a:r>
            <a:rPr lang="en-US" dirty="0"/>
            <a:t>The x-ray of left knee joint did not show any bony deformity or joint erosion or loss of joint space. It only showed features suggestive of soft tissue swelling.</a:t>
          </a:r>
          <a:endParaRPr lang="en-IN" dirty="0"/>
        </a:p>
      </dgm:t>
    </dgm:pt>
    <dgm:pt modelId="{CCA12380-4EE5-458F-ADDF-1A030E69DCC0}" type="parTrans" cxnId="{53C84695-AA89-400A-9710-A2AB0D92D825}">
      <dgm:prSet/>
      <dgm:spPr/>
      <dgm:t>
        <a:bodyPr/>
        <a:lstStyle/>
        <a:p>
          <a:endParaRPr lang="en-IN"/>
        </a:p>
      </dgm:t>
    </dgm:pt>
    <dgm:pt modelId="{297E45DD-14D6-4A59-A7E6-9B89282150DA}" type="sibTrans" cxnId="{53C84695-AA89-400A-9710-A2AB0D92D825}">
      <dgm:prSet/>
      <dgm:spPr/>
      <dgm:t>
        <a:bodyPr/>
        <a:lstStyle/>
        <a:p>
          <a:endParaRPr lang="en-IN"/>
        </a:p>
      </dgm:t>
    </dgm:pt>
    <dgm:pt modelId="{126C3794-1F8C-4B99-8C13-C3F6734127AC}">
      <dgm:prSet/>
      <dgm:spPr/>
      <dgm:t>
        <a:bodyPr/>
        <a:lstStyle/>
        <a:p>
          <a:pPr algn="l">
            <a:buFont typeface="Arial" panose="020B0604020202020204" pitchFamily="34" charset="0"/>
            <a:buChar char="•"/>
          </a:pPr>
          <a:r>
            <a:rPr lang="en-IN" dirty="0"/>
            <a:t>Chest x-ray of the patient was normal. Mantoux test was negative.</a:t>
          </a:r>
        </a:p>
      </dgm:t>
    </dgm:pt>
    <dgm:pt modelId="{86D43AA3-9C05-4ADB-A573-4288393BBA08}" type="parTrans" cxnId="{CD6CE972-7C1B-4CC9-9D0A-2AEBF1200BCE}">
      <dgm:prSet/>
      <dgm:spPr/>
      <dgm:t>
        <a:bodyPr/>
        <a:lstStyle/>
        <a:p>
          <a:endParaRPr lang="en-IN"/>
        </a:p>
      </dgm:t>
    </dgm:pt>
    <dgm:pt modelId="{BD15A8CA-3260-470C-8364-EB2B1932488B}" type="sibTrans" cxnId="{CD6CE972-7C1B-4CC9-9D0A-2AEBF1200BCE}">
      <dgm:prSet/>
      <dgm:spPr/>
      <dgm:t>
        <a:bodyPr/>
        <a:lstStyle/>
        <a:p>
          <a:endParaRPr lang="en-IN"/>
        </a:p>
      </dgm:t>
    </dgm:pt>
    <dgm:pt modelId="{003B94A5-8C73-4B0C-9C32-9AD9016CE6F9}" type="pres">
      <dgm:prSet presAssocID="{BC98F9FF-B638-4343-ADF5-473DFB307DA7}" presName="Name0" presStyleCnt="0">
        <dgm:presLayoutVars>
          <dgm:dir/>
          <dgm:animLvl val="lvl"/>
          <dgm:resizeHandles val="exact"/>
        </dgm:presLayoutVars>
      </dgm:prSet>
      <dgm:spPr/>
    </dgm:pt>
    <dgm:pt modelId="{9DFD0471-6C00-4997-8114-923683DF136E}" type="pres">
      <dgm:prSet presAssocID="{69C703F1-F8A2-44D5-A1D8-12AC5533140C}" presName="composite" presStyleCnt="0"/>
      <dgm:spPr/>
    </dgm:pt>
    <dgm:pt modelId="{0223C50F-76AA-4253-97BC-273D7B316208}" type="pres">
      <dgm:prSet presAssocID="{69C703F1-F8A2-44D5-A1D8-12AC5533140C}" presName="parTx" presStyleLbl="alignNode1" presStyleIdx="0" presStyleCnt="1">
        <dgm:presLayoutVars>
          <dgm:chMax val="0"/>
          <dgm:chPref val="0"/>
          <dgm:bulletEnabled val="1"/>
        </dgm:presLayoutVars>
      </dgm:prSet>
      <dgm:spPr/>
    </dgm:pt>
    <dgm:pt modelId="{B1018B9D-845F-4D79-9A23-06DBBAF61B07}" type="pres">
      <dgm:prSet presAssocID="{69C703F1-F8A2-44D5-A1D8-12AC5533140C}" presName="desTx" presStyleLbl="alignAccFollowNode1" presStyleIdx="0" presStyleCnt="1">
        <dgm:presLayoutVars>
          <dgm:bulletEnabled val="1"/>
        </dgm:presLayoutVars>
      </dgm:prSet>
      <dgm:spPr/>
    </dgm:pt>
  </dgm:ptLst>
  <dgm:cxnLst>
    <dgm:cxn modelId="{CD6CE972-7C1B-4CC9-9D0A-2AEBF1200BCE}" srcId="{69C703F1-F8A2-44D5-A1D8-12AC5533140C}" destId="{126C3794-1F8C-4B99-8C13-C3F6734127AC}" srcOrd="3" destOrd="0" parTransId="{86D43AA3-9C05-4ADB-A573-4288393BBA08}" sibTransId="{BD15A8CA-3260-470C-8364-EB2B1932488B}"/>
    <dgm:cxn modelId="{F962AB78-D430-4107-8D37-AFF7D0FADD37}" type="presOf" srcId="{126C3794-1F8C-4B99-8C13-C3F6734127AC}" destId="{B1018B9D-845F-4D79-9A23-06DBBAF61B07}" srcOrd="0" destOrd="3" presId="urn:microsoft.com/office/officeart/2005/8/layout/hList1"/>
    <dgm:cxn modelId="{7FB84A7F-BB03-4F55-8CD7-D2D03BE76654}" type="presOf" srcId="{BC98F9FF-B638-4343-ADF5-473DFB307DA7}" destId="{003B94A5-8C73-4B0C-9C32-9AD9016CE6F9}" srcOrd="0" destOrd="0" presId="urn:microsoft.com/office/officeart/2005/8/layout/hList1"/>
    <dgm:cxn modelId="{77640F8A-91B1-46BA-BAA2-9F52B48E541F}" type="presOf" srcId="{EFECFBC8-12F7-44AA-85B0-7ACA68913E92}" destId="{B1018B9D-845F-4D79-9A23-06DBBAF61B07}" srcOrd="0" destOrd="2" presId="urn:microsoft.com/office/officeart/2005/8/layout/hList1"/>
    <dgm:cxn modelId="{53C84695-AA89-400A-9710-A2AB0D92D825}" srcId="{69C703F1-F8A2-44D5-A1D8-12AC5533140C}" destId="{EFECFBC8-12F7-44AA-85B0-7ACA68913E92}" srcOrd="2" destOrd="0" parTransId="{CCA12380-4EE5-458F-ADDF-1A030E69DCC0}" sibTransId="{297E45DD-14D6-4A59-A7E6-9B89282150DA}"/>
    <dgm:cxn modelId="{8EC73C98-FB12-492E-BF38-03E1A9E6425D}" srcId="{69C703F1-F8A2-44D5-A1D8-12AC5533140C}" destId="{8A2ED0C9-5BA5-43A4-97EE-9E0D25AF6EA4}" srcOrd="1" destOrd="0" parTransId="{70B21EB1-54DE-4D34-91A4-219E674881CD}" sibTransId="{29570F0E-8D0F-43C4-A275-0642B9BEE1C0}"/>
    <dgm:cxn modelId="{7E31CE9D-486C-417A-AB59-CAFE5AB3DBF5}" srcId="{BC98F9FF-B638-4343-ADF5-473DFB307DA7}" destId="{69C703F1-F8A2-44D5-A1D8-12AC5533140C}" srcOrd="0" destOrd="0" parTransId="{B9CBD76A-B07A-4E58-BD53-79C71783C12F}" sibTransId="{9F4C4AC5-FE2D-4BBB-9B2E-A78FBBABCDA4}"/>
    <dgm:cxn modelId="{3135E6A0-4633-4884-B29D-12E62CC59E87}" type="presOf" srcId="{E67C4220-EE1B-478F-BD5D-570055457EF1}" destId="{B1018B9D-845F-4D79-9A23-06DBBAF61B07}" srcOrd="0" destOrd="0" presId="urn:microsoft.com/office/officeart/2005/8/layout/hList1"/>
    <dgm:cxn modelId="{4941E3B7-6454-4C54-B83E-1058EA6A3589}" type="presOf" srcId="{69C703F1-F8A2-44D5-A1D8-12AC5533140C}" destId="{0223C50F-76AA-4253-97BC-273D7B316208}" srcOrd="0" destOrd="0" presId="urn:microsoft.com/office/officeart/2005/8/layout/hList1"/>
    <dgm:cxn modelId="{31A935D7-8B34-4477-BD35-23CC597650B0}" type="presOf" srcId="{8A2ED0C9-5BA5-43A4-97EE-9E0D25AF6EA4}" destId="{B1018B9D-845F-4D79-9A23-06DBBAF61B07}" srcOrd="0" destOrd="1" presId="urn:microsoft.com/office/officeart/2005/8/layout/hList1"/>
    <dgm:cxn modelId="{6A16D2F3-ADA3-4D65-860B-BE3D3952980B}" srcId="{69C703F1-F8A2-44D5-A1D8-12AC5533140C}" destId="{E67C4220-EE1B-478F-BD5D-570055457EF1}" srcOrd="0" destOrd="0" parTransId="{C10D5E95-33CD-4B02-89AE-8E89F8397431}" sibTransId="{00D79CC6-B883-4FDC-82E1-C6BF44B96F6C}"/>
    <dgm:cxn modelId="{36073095-4697-4E3E-BEFD-315BCE5C7C81}" type="presParOf" srcId="{003B94A5-8C73-4B0C-9C32-9AD9016CE6F9}" destId="{9DFD0471-6C00-4997-8114-923683DF136E}" srcOrd="0" destOrd="0" presId="urn:microsoft.com/office/officeart/2005/8/layout/hList1"/>
    <dgm:cxn modelId="{AA5A091B-C2E1-4582-8D5D-9D5A8FEF2B14}" type="presParOf" srcId="{9DFD0471-6C00-4997-8114-923683DF136E}" destId="{0223C50F-76AA-4253-97BC-273D7B316208}" srcOrd="0" destOrd="0" presId="urn:microsoft.com/office/officeart/2005/8/layout/hList1"/>
    <dgm:cxn modelId="{F62FF76D-F1D7-4FC0-9B23-864209EBB4D9}" type="presParOf" srcId="{9DFD0471-6C00-4997-8114-923683DF136E}" destId="{B1018B9D-845F-4D79-9A23-06DBBAF61B07}" srcOrd="1" destOrd="0" presId="urn:microsoft.com/office/officeart/2005/8/layout/hList1"/>
  </dgm:cxnLst>
  <dgm:bg/>
  <dgm:whole/>
  <dgm:extLst>
    <a:ext uri="http://schemas.microsoft.com/office/drawing/2008/diagram">
      <dsp:dataModelExt xmlns:dsp="http://schemas.microsoft.com/office/drawing/2008/diagram" relId="rId1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D328AADC-6DCF-489B-A842-253A68C6965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IN"/>
        </a:p>
      </dgm:t>
    </dgm:pt>
    <dgm:pt modelId="{4CC282BD-687B-42F7-B26E-F7F288E63F17}" type="pres">
      <dgm:prSet presAssocID="{D328AADC-6DCF-489B-A842-253A68C69655}" presName="linear" presStyleCnt="0">
        <dgm:presLayoutVars>
          <dgm:dir/>
          <dgm:animLvl val="lvl"/>
          <dgm:resizeHandles val="exact"/>
        </dgm:presLayoutVars>
      </dgm:prSet>
      <dgm:spPr/>
    </dgm:pt>
  </dgm:ptLst>
  <dgm:cxnLst>
    <dgm:cxn modelId="{BB3F25E3-3CCB-42D9-9043-848F28EFC870}" type="presOf" srcId="{D328AADC-6DCF-489B-A842-253A68C69655}" destId="{4CC282BD-687B-42F7-B26E-F7F288E63F17}" srcOrd="0" destOrd="0" presId="urn:microsoft.com/office/officeart/2005/8/layout/list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3163E6-A5EB-43D7-8400-BD9EEF0B7186}">
      <dsp:nvSpPr>
        <dsp:cNvPr id="0" name=""/>
        <dsp:cNvSpPr/>
      </dsp:nvSpPr>
      <dsp:spPr>
        <a:xfrm>
          <a:off x="0" y="1114143"/>
          <a:ext cx="9837095" cy="838112"/>
        </a:xfrm>
        <a:prstGeom prst="rect">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3468" tIns="208280" rIns="763468" bIns="128016" numCol="1" spcCol="1270" anchor="t" anchorCtr="0">
          <a:noAutofit/>
        </a:bodyPr>
        <a:lstStyle/>
        <a:p>
          <a:pPr marL="171450" lvl="1" indent="-171450" algn="ctr" defTabSz="800100">
            <a:lnSpc>
              <a:spcPct val="90000"/>
            </a:lnSpc>
            <a:spcBef>
              <a:spcPct val="0"/>
            </a:spcBef>
            <a:spcAft>
              <a:spcPct val="15000"/>
            </a:spcAft>
            <a:buNone/>
          </a:pPr>
          <a:r>
            <a:rPr lang="en-IN" sz="1800" kern="1200" dirty="0"/>
            <a:t>Agnibho Mondal, Sourav Kundu, </a:t>
          </a:r>
          <a:r>
            <a:rPr lang="en-IN" sz="1800" kern="1200" dirty="0" err="1"/>
            <a:t>Sitanath</a:t>
          </a:r>
          <a:r>
            <a:rPr lang="en-IN" sz="1800" kern="1200" dirty="0"/>
            <a:t> Mondal and Arindam </a:t>
          </a:r>
          <a:r>
            <a:rPr lang="en-IN" sz="1800" kern="1200" dirty="0" err="1"/>
            <a:t>Naskar</a:t>
          </a:r>
          <a:endParaRPr lang="en-IN" sz="1800" kern="1200" dirty="0"/>
        </a:p>
        <a:p>
          <a:pPr marL="171450" lvl="1" indent="-171450" algn="ctr" defTabSz="800100">
            <a:lnSpc>
              <a:spcPct val="90000"/>
            </a:lnSpc>
            <a:spcBef>
              <a:spcPct val="0"/>
            </a:spcBef>
            <a:spcAft>
              <a:spcPct val="15000"/>
            </a:spcAft>
            <a:buNone/>
          </a:pPr>
          <a:r>
            <a:rPr lang="en-IN" sz="1800" kern="1200" dirty="0"/>
            <a:t>Department of Tropical Medicine, School of Tropical Medicine, Kolkata</a:t>
          </a:r>
        </a:p>
      </dsp:txBody>
      <dsp:txXfrm>
        <a:off x="0" y="1114143"/>
        <a:ext cx="9837095" cy="838112"/>
      </dsp:txXfrm>
    </dsp:sp>
    <dsp:sp modelId="{358833DD-2E1D-4853-8CCB-8342F5FF68F5}">
      <dsp:nvSpPr>
        <dsp:cNvPr id="0" name=""/>
        <dsp:cNvSpPr/>
      </dsp:nvSpPr>
      <dsp:spPr>
        <a:xfrm>
          <a:off x="415951" y="0"/>
          <a:ext cx="9005192" cy="1250079"/>
        </a:xfrm>
        <a:prstGeom prst="round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0273" tIns="0" rIns="260273" bIns="0" numCol="1" spcCol="1270" anchor="ctr" anchorCtr="0">
          <a:noAutofit/>
        </a:bodyPr>
        <a:lstStyle/>
        <a:p>
          <a:pPr marL="0" lvl="0" indent="0" algn="ctr" defTabSz="1600200">
            <a:lnSpc>
              <a:spcPct val="90000"/>
            </a:lnSpc>
            <a:spcBef>
              <a:spcPct val="0"/>
            </a:spcBef>
            <a:spcAft>
              <a:spcPct val="35000"/>
            </a:spcAft>
            <a:buNone/>
          </a:pPr>
          <a:r>
            <a:rPr lang="en-IN" sz="3600" kern="1200" dirty="0"/>
            <a:t>Tubercular Synovitis in an Immunocompromised Patient</a:t>
          </a:r>
        </a:p>
      </dsp:txBody>
      <dsp:txXfrm>
        <a:off x="476975" y="61024"/>
        <a:ext cx="8883144" cy="1128031"/>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94631"/>
          <a:ext cx="5877653" cy="6048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kern="1200" dirty="0"/>
            <a:t>Special Investigations</a:t>
          </a:r>
        </a:p>
      </dsp:txBody>
      <dsp:txXfrm>
        <a:off x="0" y="94631"/>
        <a:ext cx="5877653" cy="604800"/>
      </dsp:txXfrm>
    </dsp:sp>
    <dsp:sp modelId="{B1018B9D-845F-4D79-9A23-06DBBAF61B07}">
      <dsp:nvSpPr>
        <dsp:cNvPr id="0" name=""/>
        <dsp:cNvSpPr/>
      </dsp:nvSpPr>
      <dsp:spPr>
        <a:xfrm>
          <a:off x="0" y="699431"/>
          <a:ext cx="5877653" cy="380457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Font typeface="Arial" panose="020B0604020202020204" pitchFamily="34" charset="0"/>
            <a:buChar char="•"/>
          </a:pPr>
          <a:r>
            <a:rPr lang="en-US" sz="2100" kern="1200" dirty="0"/>
            <a:t>Synovial fluid was aspirated from the swollen left knee joint and sent for investigations. The fluid was straw colored. Gram stain and culture of the fluid sample did not reveal any pathology. </a:t>
          </a:r>
          <a:r>
            <a:rPr lang="en-US" sz="2100" kern="1200" dirty="0" err="1"/>
            <a:t>Ziehl-Neelsen</a:t>
          </a:r>
          <a:r>
            <a:rPr lang="en-US" sz="2100" kern="1200" dirty="0"/>
            <a:t> (ZN) staining of the synovial fluid sample was also done, but no acid fast bacilli (AFB) was detected. Cartridge Based Nucleic Acid Amplification (CBNAAT) test was done on the fluid sample. It was positive and was also detected as Rifampicin sensitive.</a:t>
          </a:r>
          <a:endParaRPr lang="en-IN" sz="2100" kern="1200" dirty="0"/>
        </a:p>
        <a:p>
          <a:pPr marL="228600" lvl="1" indent="-228600" algn="l" defTabSz="933450">
            <a:lnSpc>
              <a:spcPct val="90000"/>
            </a:lnSpc>
            <a:spcBef>
              <a:spcPct val="0"/>
            </a:spcBef>
            <a:spcAft>
              <a:spcPct val="15000"/>
            </a:spcAft>
            <a:buChar char="•"/>
          </a:pPr>
          <a:r>
            <a:rPr lang="en-US" sz="2100" kern="1200" dirty="0"/>
            <a:t>A fine needle aspiration cytology was done from the palpable lymph node in the left axilla and AFB was detected in the ZN stain of the sample.</a:t>
          </a:r>
          <a:endParaRPr lang="en-IN" sz="2100" kern="1200" dirty="0"/>
        </a:p>
      </dsp:txBody>
      <dsp:txXfrm>
        <a:off x="0" y="699431"/>
        <a:ext cx="5877653" cy="380457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25666"/>
          <a:ext cx="5877653" cy="5472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kern="1200" dirty="0"/>
            <a:t>Management</a:t>
          </a:r>
        </a:p>
      </dsp:txBody>
      <dsp:txXfrm>
        <a:off x="0" y="125666"/>
        <a:ext cx="5877653" cy="547200"/>
      </dsp:txXfrm>
    </dsp:sp>
    <dsp:sp modelId="{B1018B9D-845F-4D79-9A23-06DBBAF61B07}">
      <dsp:nvSpPr>
        <dsp:cNvPr id="0" name=""/>
        <dsp:cNvSpPr/>
      </dsp:nvSpPr>
      <dsp:spPr>
        <a:xfrm>
          <a:off x="0" y="670622"/>
          <a:ext cx="5877653" cy="1099454"/>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346" tIns="101346" rIns="135128" bIns="152019" numCol="1" spcCol="1270" anchor="t" anchorCtr="0">
          <a:noAutofit/>
        </a:bodyPr>
        <a:lstStyle/>
        <a:p>
          <a:pPr marL="171450" lvl="1" indent="-171450" algn="l" defTabSz="844550">
            <a:lnSpc>
              <a:spcPct val="90000"/>
            </a:lnSpc>
            <a:spcBef>
              <a:spcPct val="0"/>
            </a:spcBef>
            <a:spcAft>
              <a:spcPct val="15000"/>
            </a:spcAft>
            <a:buFont typeface="Arial" panose="020B0604020202020204" pitchFamily="34" charset="0"/>
            <a:buChar char="•"/>
          </a:pPr>
          <a:r>
            <a:rPr lang="en-US" sz="1900" kern="1200" dirty="0"/>
            <a:t>The patient was treated with CAT II anti-tubercular therapy along with ibuprofen to relieve pain.</a:t>
          </a:r>
          <a:endParaRPr lang="en-IN" sz="1900" kern="1200" dirty="0"/>
        </a:p>
        <a:p>
          <a:pPr marL="171450" lvl="1" indent="-171450" algn="l" defTabSz="844550">
            <a:lnSpc>
              <a:spcPct val="90000"/>
            </a:lnSpc>
            <a:spcBef>
              <a:spcPct val="0"/>
            </a:spcBef>
            <a:spcAft>
              <a:spcPct val="15000"/>
            </a:spcAft>
            <a:buFont typeface="Arial" panose="020B0604020202020204" pitchFamily="34" charset="0"/>
            <a:buChar char="•"/>
          </a:pPr>
          <a:r>
            <a:rPr lang="en-IN" sz="1900" kern="1200" dirty="0"/>
            <a:t>The patient responded to the treatment satisfactorily and is still under the management.</a:t>
          </a:r>
        </a:p>
      </dsp:txBody>
      <dsp:txXfrm>
        <a:off x="0" y="670622"/>
        <a:ext cx="5877653" cy="109945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601"/>
          <a:ext cx="5877653" cy="4608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Results</a:t>
          </a:r>
        </a:p>
      </dsp:txBody>
      <dsp:txXfrm>
        <a:off x="0" y="1601"/>
        <a:ext cx="5877653" cy="460800"/>
      </dsp:txXfrm>
    </dsp:sp>
    <dsp:sp modelId="{B1018B9D-845F-4D79-9A23-06DBBAF61B07}">
      <dsp:nvSpPr>
        <dsp:cNvPr id="0" name=""/>
        <dsp:cNvSpPr/>
      </dsp:nvSpPr>
      <dsp:spPr>
        <a:xfrm>
          <a:off x="0" y="462401"/>
          <a:ext cx="5877653" cy="105408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Font typeface="Arial" panose="020B0604020202020204" pitchFamily="34" charset="0"/>
            <a:buChar char="•"/>
          </a:pPr>
          <a:r>
            <a:rPr lang="en-IN" sz="1600" kern="1200" dirty="0"/>
            <a:t>Tubercular synovitis in this patient was established by positive CBNAAT in the synovial fluid.</a:t>
          </a:r>
        </a:p>
        <a:p>
          <a:pPr marL="171450" lvl="1" indent="-171450" algn="l" defTabSz="711200">
            <a:lnSpc>
              <a:spcPct val="90000"/>
            </a:lnSpc>
            <a:spcBef>
              <a:spcPct val="0"/>
            </a:spcBef>
            <a:spcAft>
              <a:spcPct val="15000"/>
            </a:spcAft>
            <a:buFont typeface="Arial" panose="020B0604020202020204" pitchFamily="34" charset="0"/>
            <a:buChar char="•"/>
          </a:pPr>
          <a:r>
            <a:rPr lang="en-IN" sz="1600" kern="1200" dirty="0"/>
            <a:t>The FNAC sample from left axillary lymph node was positive for AFB which indicated disseminated tuberculosis.</a:t>
          </a:r>
        </a:p>
      </dsp:txBody>
      <dsp:txXfrm>
        <a:off x="0" y="462401"/>
        <a:ext cx="5877653" cy="105408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0189"/>
          <a:ext cx="5877653" cy="4320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Conclusion</a:t>
          </a:r>
        </a:p>
      </dsp:txBody>
      <dsp:txXfrm>
        <a:off x="0" y="10189"/>
        <a:ext cx="5877653" cy="432000"/>
      </dsp:txXfrm>
    </dsp:sp>
    <dsp:sp modelId="{B1018B9D-845F-4D79-9A23-06DBBAF61B07}">
      <dsp:nvSpPr>
        <dsp:cNvPr id="0" name=""/>
        <dsp:cNvSpPr/>
      </dsp:nvSpPr>
      <dsp:spPr>
        <a:xfrm>
          <a:off x="0" y="471827"/>
          <a:ext cx="5877653" cy="4107354"/>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Font typeface="Arial" panose="020B0604020202020204" pitchFamily="34" charset="0"/>
            <a:buChar char="•"/>
          </a:pPr>
          <a:r>
            <a:rPr lang="en-US" sz="1500" kern="1200" dirty="0"/>
            <a:t>Immunocompromised patients have a higher risk of developing tuberculosis and it is also more severe. In India 87000 HIV associated TB patients emerge annually. India accounts for around 10% global burden of HIV associated with TB.</a:t>
          </a:r>
          <a:r>
            <a:rPr lang="en-US" sz="1500" kern="1200" baseline="30000" dirty="0"/>
            <a:t>[1]</a:t>
          </a:r>
          <a:endParaRPr lang="en-IN" sz="1500" kern="1200" dirty="0"/>
        </a:p>
        <a:p>
          <a:pPr marL="114300" lvl="1" indent="-114300" algn="l" defTabSz="666750">
            <a:lnSpc>
              <a:spcPct val="90000"/>
            </a:lnSpc>
            <a:spcBef>
              <a:spcPct val="0"/>
            </a:spcBef>
            <a:spcAft>
              <a:spcPct val="15000"/>
            </a:spcAft>
            <a:buChar char="•"/>
          </a:pPr>
          <a:r>
            <a:rPr lang="en-US" sz="1500" kern="1200" dirty="0"/>
            <a:t>Globally around 15% of new and relapsing tuberculosis cases are extrapulmonary tuberculosis.</a:t>
          </a:r>
          <a:r>
            <a:rPr lang="en-US" sz="1500" kern="1200" baseline="30000" dirty="0"/>
            <a:t>[2]</a:t>
          </a:r>
          <a:r>
            <a:rPr lang="en-US" sz="1500" kern="1200" dirty="0"/>
            <a:t> Bone and joint tuberculosis may account for up to 35% cases among these extrapulmonary tuberculosis cases. </a:t>
          </a:r>
          <a:r>
            <a:rPr lang="en-US" sz="1500" kern="1200" baseline="30000" dirty="0"/>
            <a:t>[3]</a:t>
          </a:r>
          <a:r>
            <a:rPr lang="en-US" sz="1500" kern="1200" dirty="0"/>
            <a:t> But tubercular synovitis is uncommon among them and often poses a diagnostic challenge.</a:t>
          </a:r>
          <a:endParaRPr lang="en-IN" sz="1500" kern="1200" dirty="0"/>
        </a:p>
        <a:p>
          <a:pPr marL="114300" lvl="1" indent="-114300" algn="l" defTabSz="666750">
            <a:lnSpc>
              <a:spcPct val="90000"/>
            </a:lnSpc>
            <a:spcBef>
              <a:spcPct val="0"/>
            </a:spcBef>
            <a:spcAft>
              <a:spcPct val="15000"/>
            </a:spcAft>
            <a:buChar char="•"/>
          </a:pPr>
          <a:r>
            <a:rPr lang="en-US" sz="1500" kern="1200" dirty="0"/>
            <a:t>A case presenting with signs of joint inflammation (monoarticular) with negative bacterial cultures should be suspected for tubercular synovitis.</a:t>
          </a:r>
          <a:endParaRPr lang="en-IN" sz="1500" kern="1200" dirty="0"/>
        </a:p>
        <a:p>
          <a:pPr marL="114300" lvl="1" indent="-114300" algn="l" defTabSz="666750">
            <a:lnSpc>
              <a:spcPct val="90000"/>
            </a:lnSpc>
            <a:spcBef>
              <a:spcPct val="0"/>
            </a:spcBef>
            <a:spcAft>
              <a:spcPct val="15000"/>
            </a:spcAft>
            <a:buChar char="•"/>
          </a:pPr>
          <a:r>
            <a:rPr lang="en-US" sz="1500" kern="1200" dirty="0"/>
            <a:t>The Lowenstein-Jensen culture remains the gold standard, but it is complex, expensive and time consuming. </a:t>
          </a:r>
          <a:r>
            <a:rPr lang="en-US" sz="1500" kern="1200" dirty="0" err="1"/>
            <a:t>Ziehl-Neelsen</a:t>
          </a:r>
          <a:r>
            <a:rPr lang="en-US" sz="1500" kern="1200" dirty="0"/>
            <a:t> stain and </a:t>
          </a:r>
          <a:r>
            <a:rPr lang="en-US" sz="1500" kern="1200" dirty="0" err="1"/>
            <a:t>fluoroscent</a:t>
          </a:r>
          <a:r>
            <a:rPr lang="en-US" sz="1500" kern="1200" dirty="0"/>
            <a:t> microscopy has high </a:t>
          </a:r>
          <a:r>
            <a:rPr lang="en-US" sz="1500" kern="1200" dirty="0" err="1"/>
            <a:t>specifity</a:t>
          </a:r>
          <a:r>
            <a:rPr lang="en-US" sz="1500" kern="1200" dirty="0"/>
            <a:t> but low sensitivity. CBNAAT has both high sensitivity and high specificity and can also detect drug susceptibility. It has a very high positive predictive value (98-99%) for </a:t>
          </a:r>
          <a:r>
            <a:rPr lang="en-US" sz="1500" i="1" kern="1200" dirty="0"/>
            <a:t>M. tuberculosis</a:t>
          </a:r>
          <a:r>
            <a:rPr lang="en-US" sz="1500" kern="1200" dirty="0"/>
            <a:t> in extra-pulmonary clinical specimens. </a:t>
          </a:r>
          <a:r>
            <a:rPr lang="en-US" sz="1500" kern="1200" baseline="30000" dirty="0"/>
            <a:t>[4]</a:t>
          </a:r>
          <a:endParaRPr lang="en-IN" sz="1500" kern="1200" dirty="0"/>
        </a:p>
        <a:p>
          <a:pPr marL="114300" lvl="1" indent="-114300" algn="l" defTabSz="666750">
            <a:lnSpc>
              <a:spcPct val="90000"/>
            </a:lnSpc>
            <a:spcBef>
              <a:spcPct val="0"/>
            </a:spcBef>
            <a:spcAft>
              <a:spcPct val="15000"/>
            </a:spcAft>
            <a:buChar char="•"/>
          </a:pPr>
          <a:r>
            <a:rPr lang="en-US" sz="1500" kern="1200" dirty="0"/>
            <a:t>To conclude the clinician should maintain a high index of suspicion to correctly diagnose tubercular synovitis.</a:t>
          </a:r>
          <a:endParaRPr lang="en-IN" sz="1500" kern="1200" dirty="0"/>
        </a:p>
      </dsp:txBody>
      <dsp:txXfrm>
        <a:off x="0" y="471827"/>
        <a:ext cx="5877653" cy="4107354"/>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2715"/>
          <a:ext cx="5877653" cy="5472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Acknowledgements</a:t>
          </a:r>
        </a:p>
      </dsp:txBody>
      <dsp:txXfrm>
        <a:off x="0" y="12715"/>
        <a:ext cx="5877653" cy="547200"/>
      </dsp:txXfrm>
    </dsp:sp>
    <dsp:sp modelId="{B1018B9D-845F-4D79-9A23-06DBBAF61B07}">
      <dsp:nvSpPr>
        <dsp:cNvPr id="0" name=""/>
        <dsp:cNvSpPr/>
      </dsp:nvSpPr>
      <dsp:spPr>
        <a:xfrm>
          <a:off x="0" y="559915"/>
          <a:ext cx="5877653" cy="83448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Font typeface="Arial" panose="020B0604020202020204" pitchFamily="34" charset="0"/>
            <a:buChar char="•"/>
          </a:pPr>
          <a:r>
            <a:rPr lang="en-AU" sz="1600" kern="1200" dirty="0">
              <a:solidFill>
                <a:prstClr val="black">
                  <a:hueOff val="0"/>
                  <a:satOff val="0"/>
                  <a:lumOff val="0"/>
                  <a:alphaOff val="0"/>
                </a:prstClr>
              </a:solidFill>
              <a:latin typeface="Tw Cen MT" panose="020B0602020104020603"/>
              <a:ea typeface="+mn-ea"/>
              <a:cs typeface="+mn-cs"/>
            </a:rPr>
            <a:t>Director, School of Tropical Medicine, Kolkata, who has given us the privilege to report this case and finally the patient who has given us the opportunity to learn.</a:t>
          </a:r>
          <a:endParaRPr lang="en-IN" sz="1700" kern="1200" dirty="0"/>
        </a:p>
      </dsp:txBody>
      <dsp:txXfrm>
        <a:off x="0" y="559915"/>
        <a:ext cx="5877653" cy="834480"/>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7639"/>
          <a:ext cx="5877653" cy="43617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References</a:t>
          </a:r>
          <a:endParaRPr lang="en-IN" sz="1800" kern="1200" dirty="0"/>
        </a:p>
      </dsp:txBody>
      <dsp:txXfrm>
        <a:off x="0" y="7639"/>
        <a:ext cx="5877653" cy="436170"/>
      </dsp:txXfrm>
    </dsp:sp>
    <dsp:sp modelId="{B1018B9D-845F-4D79-9A23-06DBBAF61B07}">
      <dsp:nvSpPr>
        <dsp:cNvPr id="0" name=""/>
        <dsp:cNvSpPr/>
      </dsp:nvSpPr>
      <dsp:spPr>
        <a:xfrm>
          <a:off x="0" y="443810"/>
          <a:ext cx="5877653" cy="117760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8674" tIns="58674" rIns="78232" bIns="88011" numCol="1" spcCol="1270" anchor="t" anchorCtr="0">
          <a:noAutofit/>
        </a:bodyPr>
        <a:lstStyle/>
        <a:p>
          <a:pPr marL="57150" lvl="1" indent="-57150" algn="l" defTabSz="488950">
            <a:lnSpc>
              <a:spcPct val="90000"/>
            </a:lnSpc>
            <a:spcBef>
              <a:spcPct val="0"/>
            </a:spcBef>
            <a:spcAft>
              <a:spcPct val="15000"/>
            </a:spcAft>
            <a:buFont typeface="+mj-lt"/>
            <a:buAutoNum type="arabicPeriod"/>
          </a:pPr>
          <a:r>
            <a:rPr lang="en-US" sz="1100" kern="1200"/>
            <a:t>Ministry of Health and Family Welfare. TB India Report 2018 (p. 37)</a:t>
          </a:r>
          <a:endParaRPr lang="en-IN" sz="1100" kern="1200" dirty="0"/>
        </a:p>
        <a:p>
          <a:pPr marL="57150" lvl="1" indent="-57150" algn="l" defTabSz="488950">
            <a:lnSpc>
              <a:spcPct val="90000"/>
            </a:lnSpc>
            <a:spcBef>
              <a:spcPct val="0"/>
            </a:spcBef>
            <a:spcAft>
              <a:spcPct val="15000"/>
            </a:spcAft>
            <a:buFont typeface="+mj-lt"/>
            <a:buAutoNum type="arabicPeriod"/>
          </a:pPr>
          <a:r>
            <a:rPr lang="en-US" sz="1100" kern="1200" dirty="0"/>
            <a:t>World Health Organization. Global Tuberculosis Report 2017 (p. 67)</a:t>
          </a:r>
          <a:endParaRPr lang="en-IN" sz="1100" kern="1200" dirty="0"/>
        </a:p>
        <a:p>
          <a:pPr marL="57150" lvl="1" indent="-57150" algn="l" defTabSz="488950">
            <a:lnSpc>
              <a:spcPct val="90000"/>
            </a:lnSpc>
            <a:spcBef>
              <a:spcPct val="0"/>
            </a:spcBef>
            <a:spcAft>
              <a:spcPct val="15000"/>
            </a:spcAft>
            <a:buFont typeface="+mj-lt"/>
            <a:buAutoNum type="arabicPeriod"/>
          </a:pPr>
          <a:r>
            <a:rPr lang="en-US" sz="1100" kern="1200" dirty="0"/>
            <a:t>Marjorie P. Golden, </a:t>
          </a:r>
          <a:r>
            <a:rPr lang="en-US" sz="1100" kern="1200" dirty="0" err="1"/>
            <a:t>Holenarasipur</a:t>
          </a:r>
          <a:r>
            <a:rPr lang="en-US" sz="1100" kern="1200" dirty="0"/>
            <a:t> R. Vikram. Extrapulmonary Tuberculosis: An Overview. American Family Physician. November 1 2005 Volume 72 Number 9 (p. 1764)</a:t>
          </a:r>
          <a:endParaRPr lang="en-IN" sz="1100" kern="1200" dirty="0"/>
        </a:p>
        <a:p>
          <a:pPr marL="57150" lvl="1" indent="-57150" algn="l" defTabSz="488950">
            <a:lnSpc>
              <a:spcPct val="90000"/>
            </a:lnSpc>
            <a:spcBef>
              <a:spcPct val="0"/>
            </a:spcBef>
            <a:spcAft>
              <a:spcPct val="15000"/>
            </a:spcAft>
            <a:buFont typeface="+mj-lt"/>
            <a:buAutoNum type="arabicPeriod"/>
          </a:pPr>
          <a:r>
            <a:rPr lang="en-US" sz="1100" kern="1200" dirty="0"/>
            <a:t>Manju Purohit, </a:t>
          </a:r>
          <a:r>
            <a:rPr lang="en-US" sz="1100" kern="1200" dirty="0" err="1"/>
            <a:t>Tehmina</a:t>
          </a:r>
          <a:r>
            <a:rPr lang="en-US" sz="1100" kern="1200" dirty="0"/>
            <a:t> Mustafa. Laboratory Diagnosis of Extra-Pulmonary Tuberculosis (EPTB) in Resource-Constrained Setting: State of the Art, Challenges and the Need. Journal of Clinical and Diagnostic Research. 2015 Apr, vol-9(4): EE01-EE06 (p. 2)</a:t>
          </a:r>
          <a:endParaRPr lang="en-IN" sz="1100" kern="1200" dirty="0"/>
        </a:p>
      </dsp:txBody>
      <dsp:txXfrm>
        <a:off x="0" y="443810"/>
        <a:ext cx="5877653" cy="11776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53734"/>
          <a:ext cx="5877653"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Introduction</a:t>
          </a:r>
        </a:p>
      </dsp:txBody>
      <dsp:txXfrm>
        <a:off x="0" y="53734"/>
        <a:ext cx="5877653" cy="489600"/>
      </dsp:txXfrm>
    </dsp:sp>
    <dsp:sp modelId="{B1018B9D-845F-4D79-9A23-06DBBAF61B07}">
      <dsp:nvSpPr>
        <dsp:cNvPr id="0" name=""/>
        <dsp:cNvSpPr/>
      </dsp:nvSpPr>
      <dsp:spPr>
        <a:xfrm>
          <a:off x="0" y="543334"/>
          <a:ext cx="5877653" cy="177327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Font typeface="Arial" panose="020B0604020202020204" pitchFamily="34" charset="0"/>
            <a:buChar char="•"/>
          </a:pPr>
          <a:r>
            <a:rPr lang="en-US" sz="1700" kern="1200" dirty="0"/>
            <a:t>Tuberculosis is a major health problem in </a:t>
          </a:r>
          <a:r>
            <a:rPr lang="en-US" sz="1700" kern="1200" dirty="0" err="1"/>
            <a:t>immunocompromised</a:t>
          </a:r>
          <a:r>
            <a:rPr lang="en-US" sz="1700" kern="1200" dirty="0"/>
            <a:t> patients and involvement of appendicular skeleton is rare in tuberculosis.</a:t>
          </a:r>
          <a:endParaRPr lang="en-IN" sz="1700" kern="1200" dirty="0"/>
        </a:p>
        <a:p>
          <a:pPr marL="171450" lvl="1" indent="-171450" algn="l" defTabSz="755650">
            <a:lnSpc>
              <a:spcPct val="90000"/>
            </a:lnSpc>
            <a:spcBef>
              <a:spcPct val="0"/>
            </a:spcBef>
            <a:spcAft>
              <a:spcPct val="15000"/>
            </a:spcAft>
            <a:buChar char="•"/>
          </a:pPr>
          <a:r>
            <a:rPr lang="en-US" sz="1700" kern="1200" dirty="0"/>
            <a:t>Tuberculosis may rarely result in synovitis. But the diagnosis may often be missed unless there is a high index of suspicion, especially when other usual evidences of tuberculosis, such as sputum positivity, chest x-ray findings etc. are absent.</a:t>
          </a:r>
          <a:endParaRPr lang="en-IN" sz="1700" kern="1200" dirty="0"/>
        </a:p>
      </dsp:txBody>
      <dsp:txXfrm>
        <a:off x="0" y="543334"/>
        <a:ext cx="5877653" cy="17732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276960"/>
          <a:ext cx="5877653"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Presentation</a:t>
          </a:r>
        </a:p>
      </dsp:txBody>
      <dsp:txXfrm>
        <a:off x="0" y="276960"/>
        <a:ext cx="5877653" cy="489600"/>
      </dsp:txXfrm>
    </dsp:sp>
    <dsp:sp modelId="{B1018B9D-845F-4D79-9A23-06DBBAF61B07}">
      <dsp:nvSpPr>
        <dsp:cNvPr id="0" name=""/>
        <dsp:cNvSpPr/>
      </dsp:nvSpPr>
      <dsp:spPr>
        <a:xfrm>
          <a:off x="0" y="779887"/>
          <a:ext cx="5877653" cy="3948157"/>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Font typeface="Arial" panose="020B0604020202020204" pitchFamily="34" charset="0"/>
            <a:buChar char="•"/>
          </a:pPr>
          <a:r>
            <a:rPr lang="en-US" sz="1700" kern="1200" dirty="0"/>
            <a:t>The patient is a 35 year old male and a resident of Kolkata. He was admitted in our institution with swelling and pain in his left knee joint for last 3 weeks. He also had fever for last 4 days. He had no history of joint stiffness or restriction of joint movement.</a:t>
          </a:r>
          <a:endParaRPr lang="en-IN" sz="1700" kern="1200" dirty="0"/>
        </a:p>
        <a:p>
          <a:pPr marL="171450" lvl="1" indent="-171450" algn="l" defTabSz="755650">
            <a:lnSpc>
              <a:spcPct val="90000"/>
            </a:lnSpc>
            <a:spcBef>
              <a:spcPct val="0"/>
            </a:spcBef>
            <a:spcAft>
              <a:spcPct val="15000"/>
            </a:spcAft>
            <a:buChar char="•"/>
          </a:pPr>
          <a:r>
            <a:rPr lang="en-US" sz="1700" kern="1200" dirty="0"/>
            <a:t>He was a known HIV patient  receiving ART(TLE) for last 8 months. His last CD</a:t>
          </a:r>
          <a:r>
            <a:rPr lang="en-US" sz="1700" kern="1200" baseline="-25000" dirty="0"/>
            <a:t>4 </a:t>
          </a:r>
          <a:r>
            <a:rPr lang="en-US" sz="1700" kern="1200" dirty="0"/>
            <a:t>count was done 2 months back and it was 67 at that time. He had been receiving </a:t>
          </a:r>
          <a:r>
            <a:rPr lang="en-US" sz="1700" kern="1200" dirty="0" err="1"/>
            <a:t>cotrimoxazole</a:t>
          </a:r>
          <a:r>
            <a:rPr lang="en-US" sz="1700" kern="1200" dirty="0"/>
            <a:t> prophylaxis since then. He was previously treated for extrapulmonary tuberculosis (lymph node) with CAT-I Anti Tubercular Drugs (ATD) which was completed 14 months back.</a:t>
          </a:r>
          <a:endParaRPr lang="en-IN" sz="1700" kern="1200" dirty="0"/>
        </a:p>
        <a:p>
          <a:pPr marL="171450" lvl="1" indent="-171450" algn="l" defTabSz="755650">
            <a:lnSpc>
              <a:spcPct val="90000"/>
            </a:lnSpc>
            <a:spcBef>
              <a:spcPct val="0"/>
            </a:spcBef>
            <a:spcAft>
              <a:spcPct val="15000"/>
            </a:spcAft>
            <a:buChar char="•"/>
          </a:pPr>
          <a:r>
            <a:rPr lang="en-US" sz="1700" kern="1200" dirty="0"/>
            <a:t>He also had a past history of deep venous thrombosis and was on </a:t>
          </a:r>
          <a:r>
            <a:rPr lang="en-US" sz="1700" kern="1200" dirty="0" err="1"/>
            <a:t>warfarin</a:t>
          </a:r>
          <a:r>
            <a:rPr lang="en-US" sz="1700" kern="1200" dirty="0"/>
            <a:t> at the time of presentation.</a:t>
          </a:r>
          <a:endParaRPr lang="en-IN" sz="1700" kern="1200" dirty="0"/>
        </a:p>
        <a:p>
          <a:pPr marL="171450" lvl="1" indent="-171450" algn="l" defTabSz="755650">
            <a:lnSpc>
              <a:spcPct val="90000"/>
            </a:lnSpc>
            <a:spcBef>
              <a:spcPct val="0"/>
            </a:spcBef>
            <a:spcAft>
              <a:spcPct val="15000"/>
            </a:spcAft>
            <a:buChar char="•"/>
          </a:pPr>
          <a:r>
            <a:rPr lang="en-US" sz="1700" kern="1200" dirty="0"/>
            <a:t>He was initially suspected to have septic arthritis had been treated with amoxicillin-</a:t>
          </a:r>
          <a:r>
            <a:rPr lang="en-US" sz="1700" kern="1200" dirty="0" err="1"/>
            <a:t>clavulinic</a:t>
          </a:r>
          <a:r>
            <a:rPr lang="en-US" sz="1700" kern="1200" dirty="0"/>
            <a:t> acid  and linezolid for 7 days prior to the admission but the treatment was ineffective.</a:t>
          </a:r>
          <a:endParaRPr lang="en-IN" sz="1700" kern="1200" dirty="0"/>
        </a:p>
      </dsp:txBody>
      <dsp:txXfrm>
        <a:off x="0" y="779887"/>
        <a:ext cx="5877653" cy="39481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75574"/>
          <a:ext cx="5877653" cy="4896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IN" sz="2000" kern="1200" dirty="0"/>
            <a:t>Aim</a:t>
          </a:r>
        </a:p>
      </dsp:txBody>
      <dsp:txXfrm>
        <a:off x="0" y="175574"/>
        <a:ext cx="5877653" cy="489600"/>
      </dsp:txXfrm>
    </dsp:sp>
    <dsp:sp modelId="{B1018B9D-845F-4D79-9A23-06DBBAF61B07}">
      <dsp:nvSpPr>
        <dsp:cNvPr id="0" name=""/>
        <dsp:cNvSpPr/>
      </dsp:nvSpPr>
      <dsp:spPr>
        <a:xfrm>
          <a:off x="0" y="665175"/>
          <a:ext cx="5877653" cy="153994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Font typeface="Arial" panose="020B0604020202020204" pitchFamily="34" charset="0"/>
            <a:buChar char="•"/>
          </a:pPr>
          <a:r>
            <a:rPr lang="en-US" sz="1700" kern="1200" dirty="0"/>
            <a:t>We report a case of tubercular synovitis in a 35 year old HIV infected male patient.</a:t>
          </a:r>
          <a:endParaRPr lang="en-IN" sz="1700" kern="1200" dirty="0"/>
        </a:p>
        <a:p>
          <a:pPr marL="171450" lvl="1" indent="-171450" algn="l" defTabSz="755650">
            <a:lnSpc>
              <a:spcPct val="90000"/>
            </a:lnSpc>
            <a:spcBef>
              <a:spcPct val="0"/>
            </a:spcBef>
            <a:spcAft>
              <a:spcPct val="15000"/>
            </a:spcAft>
            <a:buFont typeface="Arial" panose="020B0604020202020204" pitchFamily="34" charset="0"/>
            <a:buChar char="•"/>
          </a:pPr>
          <a:r>
            <a:rPr lang="en-IN" sz="1700" kern="1200" dirty="0"/>
            <a:t>Our aim is to highlight the fact that it is necessary to</a:t>
          </a:r>
          <a:r>
            <a:rPr lang="en-US" sz="1700" kern="1200" dirty="0"/>
            <a:t> be aware of the possibility of tubercular synovitis in HIV patients presenting with joint swelling and pain and should maintain high index of suspicion to correctly diagnose the case.</a:t>
          </a:r>
          <a:endParaRPr lang="en-IN" sz="1700" kern="1200" dirty="0"/>
        </a:p>
      </dsp:txBody>
      <dsp:txXfrm>
        <a:off x="0" y="665175"/>
        <a:ext cx="5877653" cy="15399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36000"/>
          <a:ext cx="5877653" cy="51987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kern="1200" dirty="0"/>
            <a:t>Methods</a:t>
          </a:r>
        </a:p>
      </dsp:txBody>
      <dsp:txXfrm>
        <a:off x="0" y="36000"/>
        <a:ext cx="5877653" cy="519870"/>
      </dsp:txXfrm>
    </dsp:sp>
    <dsp:sp modelId="{B1018B9D-845F-4D79-9A23-06DBBAF61B07}">
      <dsp:nvSpPr>
        <dsp:cNvPr id="0" name=""/>
        <dsp:cNvSpPr/>
      </dsp:nvSpPr>
      <dsp:spPr>
        <a:xfrm>
          <a:off x="0" y="576000"/>
          <a:ext cx="5877653" cy="812520"/>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Font typeface="Arial" panose="020B0604020202020204" pitchFamily="34" charset="0"/>
            <a:buChar char="•"/>
          </a:pPr>
          <a:r>
            <a:rPr lang="en-IN" sz="1600" kern="1200" dirty="0"/>
            <a:t>The patient was evaluated thoroughly after admission and necessary investigations including synovial fluid study was done. MRI of the involved joint could not be done due to financial reasons.</a:t>
          </a:r>
        </a:p>
      </dsp:txBody>
      <dsp:txXfrm>
        <a:off x="0" y="576000"/>
        <a:ext cx="5877653" cy="81252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23C50F-76AA-4253-97BC-273D7B316208}">
      <dsp:nvSpPr>
        <dsp:cNvPr id="0" name=""/>
        <dsp:cNvSpPr/>
      </dsp:nvSpPr>
      <dsp:spPr>
        <a:xfrm>
          <a:off x="0" y="10931"/>
          <a:ext cx="5877653" cy="662400"/>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0688" tIns="97536" rIns="170688" bIns="97536" numCol="1" spcCol="1270" anchor="ctr" anchorCtr="0">
          <a:noAutofit/>
        </a:bodyPr>
        <a:lstStyle/>
        <a:p>
          <a:pPr marL="0" lvl="0" indent="0" algn="ctr" defTabSz="1066800">
            <a:lnSpc>
              <a:spcPct val="90000"/>
            </a:lnSpc>
            <a:spcBef>
              <a:spcPct val="0"/>
            </a:spcBef>
            <a:spcAft>
              <a:spcPct val="35000"/>
            </a:spcAft>
            <a:buNone/>
          </a:pPr>
          <a:r>
            <a:rPr lang="en-IN" sz="2400" kern="1200" dirty="0"/>
            <a:t>Examination / Initial Investigations</a:t>
          </a:r>
        </a:p>
      </dsp:txBody>
      <dsp:txXfrm>
        <a:off x="0" y="10931"/>
        <a:ext cx="5877653" cy="662400"/>
      </dsp:txXfrm>
    </dsp:sp>
    <dsp:sp modelId="{B1018B9D-845F-4D79-9A23-06DBBAF61B07}">
      <dsp:nvSpPr>
        <dsp:cNvPr id="0" name=""/>
        <dsp:cNvSpPr/>
      </dsp:nvSpPr>
      <dsp:spPr>
        <a:xfrm>
          <a:off x="0" y="673331"/>
          <a:ext cx="5877653" cy="3914369"/>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2682" tIns="122682" rIns="163576" bIns="184023" numCol="1" spcCol="1270" anchor="t" anchorCtr="0">
          <a:noAutofit/>
        </a:bodyPr>
        <a:lstStyle/>
        <a:p>
          <a:pPr marL="228600" lvl="1" indent="-228600" algn="l" defTabSz="1022350">
            <a:lnSpc>
              <a:spcPct val="90000"/>
            </a:lnSpc>
            <a:spcBef>
              <a:spcPct val="0"/>
            </a:spcBef>
            <a:spcAft>
              <a:spcPct val="15000"/>
            </a:spcAft>
            <a:buFont typeface="Arial" panose="020B0604020202020204" pitchFamily="34" charset="0"/>
            <a:buChar char="•"/>
          </a:pPr>
          <a:r>
            <a:rPr lang="en-US" sz="2300" kern="1200" dirty="0"/>
            <a:t>On examination, left knee joint was swollen and fluctuation was present. It was tender to touch. The local temperature was also elevated.</a:t>
          </a:r>
          <a:endParaRPr lang="en-IN" sz="2300" kern="1200" dirty="0"/>
        </a:p>
        <a:p>
          <a:pPr marL="228600" lvl="1" indent="-228600" algn="l" defTabSz="1022350">
            <a:lnSpc>
              <a:spcPct val="90000"/>
            </a:lnSpc>
            <a:spcBef>
              <a:spcPct val="0"/>
            </a:spcBef>
            <a:spcAft>
              <a:spcPct val="15000"/>
            </a:spcAft>
            <a:buFont typeface="Arial" panose="020B0604020202020204" pitchFamily="34" charset="0"/>
            <a:buChar char="•"/>
          </a:pPr>
          <a:r>
            <a:rPr lang="en-US" sz="2300" kern="1200" dirty="0"/>
            <a:t>A lymph node was also found in the left axilla with a size of 2 cm × 1 cm.</a:t>
          </a:r>
          <a:endParaRPr lang="en-IN" sz="2300" kern="1200" dirty="0"/>
        </a:p>
        <a:p>
          <a:pPr marL="228600" lvl="1" indent="-228600" algn="l" defTabSz="1022350">
            <a:lnSpc>
              <a:spcPct val="90000"/>
            </a:lnSpc>
            <a:spcBef>
              <a:spcPct val="0"/>
            </a:spcBef>
            <a:spcAft>
              <a:spcPct val="15000"/>
            </a:spcAft>
            <a:buFont typeface="Arial" panose="020B0604020202020204" pitchFamily="34" charset="0"/>
            <a:buChar char="•"/>
          </a:pPr>
          <a:r>
            <a:rPr lang="en-US" sz="2300" kern="1200" dirty="0"/>
            <a:t>The x-ray of left knee joint did not show any bony deformity or joint erosion or loss of joint space. It only showed features suggestive of soft tissue swelling.</a:t>
          </a:r>
          <a:endParaRPr lang="en-IN" sz="2300" kern="1200" dirty="0"/>
        </a:p>
        <a:p>
          <a:pPr marL="228600" lvl="1" indent="-228600" algn="l" defTabSz="1022350">
            <a:lnSpc>
              <a:spcPct val="90000"/>
            </a:lnSpc>
            <a:spcBef>
              <a:spcPct val="0"/>
            </a:spcBef>
            <a:spcAft>
              <a:spcPct val="15000"/>
            </a:spcAft>
            <a:buFont typeface="Arial" panose="020B0604020202020204" pitchFamily="34" charset="0"/>
            <a:buChar char="•"/>
          </a:pPr>
          <a:r>
            <a:rPr lang="en-IN" sz="2300" kern="1200" dirty="0"/>
            <a:t>Chest x-ray of the patient was normal. Mantoux test was negative.</a:t>
          </a:r>
        </a:p>
      </dsp:txBody>
      <dsp:txXfrm>
        <a:off x="0" y="673331"/>
        <a:ext cx="5877653" cy="3914369"/>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4" y="1300788"/>
            <a:ext cx="8689975" cy="2509213"/>
          </a:xfrm>
        </p:spPr>
        <p:txBody>
          <a:bodyPr anchor="b">
            <a:normAutofit/>
          </a:bodyPr>
          <a:lstStyle>
            <a:lvl1pPr algn="ctr">
              <a:defRPr sz="4801"/>
            </a:lvl1pPr>
          </a:lstStyle>
          <a:p>
            <a:r>
              <a:rPr lang="en-US"/>
              <a:t>Click to edit Master title style</a:t>
            </a:r>
            <a:endParaRPr lang="en-US" dirty="0"/>
          </a:p>
        </p:txBody>
      </p:sp>
      <p:sp>
        <p:nvSpPr>
          <p:cNvPr id="3" name="Subtitle 2"/>
          <p:cNvSpPr>
            <a:spLocks noGrp="1"/>
          </p:cNvSpPr>
          <p:nvPr>
            <p:ph type="subTitle" idx="1"/>
          </p:nvPr>
        </p:nvSpPr>
        <p:spPr>
          <a:xfrm>
            <a:off x="1751014" y="3886205"/>
            <a:ext cx="8689975" cy="1371599"/>
          </a:xfrm>
        </p:spPr>
        <p:txBody>
          <a:bodyPr>
            <a:normAutofit/>
          </a:bodyPr>
          <a:lstStyle>
            <a:lvl1pPr marL="0" indent="0" algn="ctr">
              <a:buNone/>
              <a:defRPr sz="2199">
                <a:solidFill>
                  <a:schemeClr val="bg1">
                    <a:lumMod val="50000"/>
                  </a:schemeClr>
                </a:solidFill>
              </a:defRPr>
            </a:lvl1pPr>
            <a:lvl2pPr marL="457199" indent="0" algn="ctr">
              <a:buNone/>
              <a:defRPr sz="2000"/>
            </a:lvl2pPr>
            <a:lvl3pPr marL="914400" indent="0" algn="ctr">
              <a:buNone/>
              <a:defRPr sz="1799"/>
            </a:lvl3pPr>
            <a:lvl4pPr marL="1371599" indent="0" algn="ctr">
              <a:buNone/>
              <a:defRPr sz="1600"/>
            </a:lvl4pPr>
            <a:lvl5pPr marL="1828797" indent="0" algn="ctr">
              <a:buNone/>
              <a:defRPr sz="1600"/>
            </a:lvl5pPr>
            <a:lvl6pPr marL="2285996" indent="0" algn="ctr">
              <a:buNone/>
              <a:defRPr sz="1600"/>
            </a:lvl6pPr>
            <a:lvl7pPr marL="2743197" indent="0" algn="ctr">
              <a:buNone/>
              <a:defRPr sz="1600"/>
            </a:lvl7pPr>
            <a:lvl8pPr marL="3200395" indent="0" algn="ctr">
              <a:buNone/>
              <a:defRPr sz="1600"/>
            </a:lvl8pPr>
            <a:lvl9pPr marL="3657595"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5504709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7" y="4289373"/>
            <a:ext cx="10364431" cy="811611"/>
          </a:xfrm>
        </p:spPr>
        <p:txBody>
          <a:bodyPr anchor="b"/>
          <a:lstStyle>
            <a:lvl1pPr>
              <a:defRPr sz="3201"/>
            </a:lvl1pPr>
          </a:lstStyle>
          <a:p>
            <a:r>
              <a:rPr lang="en-US"/>
              <a:t>Click to edit Master title style</a:t>
            </a:r>
            <a:endParaRPr lang="en-US" dirty="0"/>
          </a:p>
        </p:txBody>
      </p:sp>
      <p:sp>
        <p:nvSpPr>
          <p:cNvPr id="3" name="Picture Placeholder 2"/>
          <p:cNvSpPr>
            <a:spLocks noGrp="1" noChangeAspect="1"/>
          </p:cNvSpPr>
          <p:nvPr>
            <p:ph type="pic" idx="1"/>
          </p:nvPr>
        </p:nvSpPr>
        <p:spPr>
          <a:xfrm>
            <a:off x="1184747" y="698261"/>
            <a:ext cx="9822532" cy="3214136"/>
          </a:xfrm>
          <a:prstGeom prst="roundRect">
            <a:avLst>
              <a:gd name="adj" fmla="val 4944"/>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1"/>
            </a:lvl1pPr>
            <a:lvl2pPr marL="457199" indent="0">
              <a:buNone/>
              <a:defRPr sz="2801"/>
            </a:lvl2pPr>
            <a:lvl3pPr marL="914400" indent="0">
              <a:buNone/>
              <a:defRPr sz="2401"/>
            </a:lvl3pPr>
            <a:lvl4pPr marL="1371599" indent="0">
              <a:buNone/>
              <a:defRPr sz="2000"/>
            </a:lvl4pPr>
            <a:lvl5pPr marL="1828797" indent="0">
              <a:buNone/>
              <a:defRPr sz="2000"/>
            </a:lvl5pPr>
            <a:lvl6pPr marL="2285996" indent="0">
              <a:buNone/>
              <a:defRPr sz="2000"/>
            </a:lvl6pPr>
            <a:lvl7pPr marL="2743197" indent="0">
              <a:buNone/>
              <a:defRPr sz="2000"/>
            </a:lvl7pPr>
            <a:lvl8pPr marL="3200395" indent="0">
              <a:buNone/>
              <a:defRPr sz="2000"/>
            </a:lvl8pPr>
            <a:lvl9pPr marL="3657595"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75" y="5108728"/>
            <a:ext cx="10364452" cy="682472"/>
          </a:xfrm>
        </p:spPr>
        <p:txBody>
          <a:bodyPr/>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4032379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3"/>
            <a:ext cx="10364452" cy="3427245"/>
          </a:xfrm>
        </p:spPr>
        <p:txBody>
          <a:bodyPr anchor="ctr"/>
          <a:lstStyle>
            <a:lvl1pPr algn="ctr">
              <a:defRPr sz="3201"/>
            </a:lvl1pPr>
          </a:lstStyle>
          <a:p>
            <a:r>
              <a:rPr lang="en-US"/>
              <a:t>Click to edit Master title style</a:t>
            </a:r>
            <a:endParaRPr lang="en-US" dirty="0"/>
          </a:p>
        </p:txBody>
      </p:sp>
      <p:sp>
        <p:nvSpPr>
          <p:cNvPr id="4" name="Text Placeholder 3"/>
          <p:cNvSpPr>
            <a:spLocks noGrp="1"/>
          </p:cNvSpPr>
          <p:nvPr>
            <p:ph type="body" sz="half" idx="2"/>
          </p:nvPr>
        </p:nvSpPr>
        <p:spPr>
          <a:xfrm>
            <a:off x="913775" y="4204822"/>
            <a:ext cx="10364452" cy="1586380"/>
          </a:xfrm>
        </p:spPr>
        <p:txBody>
          <a:bodyPr anchor="ctr"/>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3244527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5" y="609600"/>
            <a:ext cx="9302751" cy="2992904"/>
          </a:xfrm>
        </p:spPr>
        <p:txBody>
          <a:bodyPr anchor="ctr"/>
          <a:lstStyle>
            <a:lvl1pPr>
              <a:defRPr sz="3201"/>
            </a:lvl1pPr>
          </a:lstStyle>
          <a:p>
            <a:r>
              <a:rPr lang="en-US"/>
              <a:t>Click to edit Master title style</a:t>
            </a:r>
            <a:endParaRPr lang="en-US" dirty="0"/>
          </a:p>
        </p:txBody>
      </p:sp>
      <p:sp>
        <p:nvSpPr>
          <p:cNvPr id="12" name="Text Placeholder 3"/>
          <p:cNvSpPr>
            <a:spLocks noGrp="1"/>
          </p:cNvSpPr>
          <p:nvPr>
            <p:ph type="body" sz="half" idx="13"/>
          </p:nvPr>
        </p:nvSpPr>
        <p:spPr>
          <a:xfrm>
            <a:off x="1720647" y="3610033"/>
            <a:ext cx="8752300" cy="594788"/>
          </a:xfrm>
        </p:spPr>
        <p:txBody>
          <a:bodyPr anchor="t">
            <a:normAutofit/>
          </a:bodyPr>
          <a:lstStyle>
            <a:lvl1pPr marL="0" indent="0">
              <a:buNone/>
              <a:defRPr sz="1399"/>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4" name="Text Placeholder 3"/>
          <p:cNvSpPr>
            <a:spLocks noGrp="1"/>
          </p:cNvSpPr>
          <p:nvPr>
            <p:ph type="body" sz="half" idx="2"/>
          </p:nvPr>
        </p:nvSpPr>
        <p:spPr>
          <a:xfrm>
            <a:off x="913775" y="4372800"/>
            <a:ext cx="10364452" cy="1421053"/>
          </a:xfrm>
        </p:spPr>
        <p:txBody>
          <a:bodyPr anchor="ctr">
            <a:normAutofit/>
          </a:bodyPr>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
        <p:nvSpPr>
          <p:cNvPr id="13" name="TextBox 12"/>
          <p:cNvSpPr txBox="1"/>
          <p:nvPr/>
        </p:nvSpPr>
        <p:spPr>
          <a:xfrm>
            <a:off x="1001492" y="754167"/>
            <a:ext cx="60960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61" y="2993579"/>
            <a:ext cx="60960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8959737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5"/>
            <a:ext cx="10364452" cy="2511835"/>
          </a:xfrm>
        </p:spPr>
        <p:txBody>
          <a:bodyPr anchor="b"/>
          <a:lstStyle>
            <a:lvl1pPr algn="ctr">
              <a:defRPr sz="3201"/>
            </a:lvl1pPr>
          </a:lstStyle>
          <a:p>
            <a:r>
              <a:rPr lang="en-US"/>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542834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5" y="609601"/>
            <a:ext cx="10364452" cy="1605095"/>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76" y="2367094"/>
            <a:ext cx="3298977" cy="576263"/>
          </a:xfrm>
        </p:spPr>
        <p:txBody>
          <a:bodyPr anchor="b">
            <a:noAutofit/>
          </a:bodyPr>
          <a:lstStyle>
            <a:lvl1pPr marL="0" indent="0" algn="ctr">
              <a:lnSpc>
                <a:spcPct val="85000"/>
              </a:lnSpc>
              <a:buNone/>
              <a:defRPr sz="2401"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8" name="Text Placeholder 3"/>
          <p:cNvSpPr>
            <a:spLocks noGrp="1"/>
          </p:cNvSpPr>
          <p:nvPr>
            <p:ph type="body" sz="half" idx="15"/>
          </p:nvPr>
        </p:nvSpPr>
        <p:spPr>
          <a:xfrm>
            <a:off x="913776" y="2943358"/>
            <a:ext cx="3298977" cy="2847845"/>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9" name="Text Placeholder 4"/>
          <p:cNvSpPr>
            <a:spLocks noGrp="1"/>
          </p:cNvSpPr>
          <p:nvPr>
            <p:ph type="body" sz="quarter" idx="3"/>
          </p:nvPr>
        </p:nvSpPr>
        <p:spPr>
          <a:xfrm>
            <a:off x="4452393" y="2367094"/>
            <a:ext cx="3291521" cy="576263"/>
          </a:xfrm>
        </p:spPr>
        <p:txBody>
          <a:bodyPr anchor="b">
            <a:noAutofit/>
          </a:bodyPr>
          <a:lstStyle>
            <a:lvl1pPr marL="0" indent="0" algn="ctr">
              <a:lnSpc>
                <a:spcPct val="85000"/>
              </a:lnSpc>
              <a:buNone/>
              <a:defRPr sz="2401"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10" name="Text Placeholder 3"/>
          <p:cNvSpPr>
            <a:spLocks noGrp="1"/>
          </p:cNvSpPr>
          <p:nvPr>
            <p:ph type="body" sz="half" idx="16"/>
          </p:nvPr>
        </p:nvSpPr>
        <p:spPr>
          <a:xfrm>
            <a:off x="4441354" y="2943358"/>
            <a:ext cx="3303351" cy="2847845"/>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11" name="Text Placeholder 4"/>
          <p:cNvSpPr>
            <a:spLocks noGrp="1"/>
          </p:cNvSpPr>
          <p:nvPr>
            <p:ph type="body" sz="quarter" idx="13"/>
          </p:nvPr>
        </p:nvSpPr>
        <p:spPr>
          <a:xfrm>
            <a:off x="7973299" y="2367094"/>
            <a:ext cx="3304928" cy="576263"/>
          </a:xfrm>
        </p:spPr>
        <p:txBody>
          <a:bodyPr anchor="b">
            <a:noAutofit/>
          </a:bodyPr>
          <a:lstStyle>
            <a:lvl1pPr marL="0" indent="0" algn="ctr">
              <a:lnSpc>
                <a:spcPct val="85000"/>
              </a:lnSpc>
              <a:buNone/>
              <a:defRPr sz="2401"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12" name="Text Placeholder 3"/>
          <p:cNvSpPr>
            <a:spLocks noGrp="1"/>
          </p:cNvSpPr>
          <p:nvPr>
            <p:ph type="body" sz="half" idx="17"/>
          </p:nvPr>
        </p:nvSpPr>
        <p:spPr>
          <a:xfrm>
            <a:off x="7973299" y="2943358"/>
            <a:ext cx="3304928" cy="2847845"/>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7140127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5" y="610772"/>
            <a:ext cx="10364452" cy="160392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77" y="4204821"/>
            <a:ext cx="3296409" cy="576263"/>
          </a:xfrm>
        </p:spPr>
        <p:txBody>
          <a:bodyPr anchor="b">
            <a:noAutofit/>
          </a:bodyPr>
          <a:lstStyle>
            <a:lvl1pPr marL="0" indent="0" algn="ctr">
              <a:lnSpc>
                <a:spcPct val="85000"/>
              </a:lnSpc>
              <a:buNone/>
              <a:defRPr sz="2199"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913777" y="2367093"/>
            <a:ext cx="3296409" cy="1524000"/>
          </a:xfrm>
          <a:prstGeom prst="roundRect">
            <a:avLst>
              <a:gd name="adj" fmla="val 936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199" indent="0">
              <a:buNone/>
              <a:defRPr sz="1600"/>
            </a:lvl2pPr>
            <a:lvl3pPr marL="914400" indent="0">
              <a:buNone/>
              <a:defRPr sz="1600"/>
            </a:lvl3pPr>
            <a:lvl4pPr marL="1371599" indent="0">
              <a:buNone/>
              <a:defRPr sz="1600"/>
            </a:lvl4pPr>
            <a:lvl5pPr marL="1828797" indent="0">
              <a:buNone/>
              <a:defRPr sz="1600"/>
            </a:lvl5pPr>
            <a:lvl6pPr marL="2285996" indent="0">
              <a:buNone/>
              <a:defRPr sz="1600"/>
            </a:lvl6pPr>
            <a:lvl7pPr marL="2743197" indent="0">
              <a:buNone/>
              <a:defRPr sz="1600"/>
            </a:lvl7pPr>
            <a:lvl8pPr marL="3200395" indent="0">
              <a:buNone/>
              <a:defRPr sz="1600"/>
            </a:lvl8pPr>
            <a:lvl9pPr marL="3657595"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77" y="4781082"/>
            <a:ext cx="3296409" cy="1010119"/>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22" name="Text Placeholder 4"/>
          <p:cNvSpPr>
            <a:spLocks noGrp="1"/>
          </p:cNvSpPr>
          <p:nvPr>
            <p:ph type="body" sz="quarter" idx="3"/>
          </p:nvPr>
        </p:nvSpPr>
        <p:spPr>
          <a:xfrm>
            <a:off x="4442761" y="4204821"/>
            <a:ext cx="3301828" cy="576263"/>
          </a:xfrm>
        </p:spPr>
        <p:txBody>
          <a:bodyPr anchor="b">
            <a:noAutofit/>
          </a:bodyPr>
          <a:lstStyle>
            <a:lvl1pPr marL="0" indent="0" algn="ctr">
              <a:lnSpc>
                <a:spcPct val="85000"/>
              </a:lnSpc>
              <a:buNone/>
              <a:defRPr sz="2199"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41349" y="2367093"/>
            <a:ext cx="3303353"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199" indent="0">
              <a:buNone/>
              <a:defRPr sz="1600"/>
            </a:lvl2pPr>
            <a:lvl3pPr marL="914400" indent="0">
              <a:buNone/>
              <a:defRPr sz="1600"/>
            </a:lvl3pPr>
            <a:lvl4pPr marL="1371599" indent="0">
              <a:buNone/>
              <a:defRPr sz="1600"/>
            </a:lvl4pPr>
            <a:lvl5pPr marL="1828797" indent="0">
              <a:buNone/>
              <a:defRPr sz="1600"/>
            </a:lvl5pPr>
            <a:lvl6pPr marL="2285996" indent="0">
              <a:buNone/>
              <a:defRPr sz="1600"/>
            </a:lvl6pPr>
            <a:lvl7pPr marL="2743197" indent="0">
              <a:buNone/>
              <a:defRPr sz="1600"/>
            </a:lvl7pPr>
            <a:lvl8pPr marL="3200395" indent="0">
              <a:buNone/>
              <a:defRPr sz="1600"/>
            </a:lvl8pPr>
            <a:lvl9pPr marL="3657595"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9" y="4781085"/>
            <a:ext cx="3303353" cy="1010119"/>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25" name="Text Placeholder 4"/>
          <p:cNvSpPr>
            <a:spLocks noGrp="1"/>
          </p:cNvSpPr>
          <p:nvPr>
            <p:ph type="body" sz="quarter" idx="13"/>
          </p:nvPr>
        </p:nvSpPr>
        <p:spPr>
          <a:xfrm>
            <a:off x="7973302" y="4204821"/>
            <a:ext cx="3300681" cy="576263"/>
          </a:xfrm>
        </p:spPr>
        <p:txBody>
          <a:bodyPr anchor="b">
            <a:noAutofit/>
          </a:bodyPr>
          <a:lstStyle>
            <a:lvl1pPr marL="0" indent="0" algn="ctr">
              <a:lnSpc>
                <a:spcPct val="85000"/>
              </a:lnSpc>
              <a:buNone/>
              <a:defRPr sz="2199"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973299" y="2367093"/>
            <a:ext cx="3304928" cy="1524000"/>
          </a:xfrm>
          <a:prstGeom prst="roundRect">
            <a:avLst>
              <a:gd name="adj" fmla="val 8841"/>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199" indent="0">
              <a:buNone/>
              <a:defRPr sz="1600"/>
            </a:lvl2pPr>
            <a:lvl3pPr marL="914400" indent="0">
              <a:buNone/>
              <a:defRPr sz="1600"/>
            </a:lvl3pPr>
            <a:lvl4pPr marL="1371599" indent="0">
              <a:buNone/>
              <a:defRPr sz="1600"/>
            </a:lvl4pPr>
            <a:lvl5pPr marL="1828797" indent="0">
              <a:buNone/>
              <a:defRPr sz="1600"/>
            </a:lvl5pPr>
            <a:lvl6pPr marL="2285996" indent="0">
              <a:buNone/>
              <a:defRPr sz="1600"/>
            </a:lvl6pPr>
            <a:lvl7pPr marL="2743197" indent="0">
              <a:buNone/>
              <a:defRPr sz="1600"/>
            </a:lvl7pPr>
            <a:lvl8pPr marL="3200395" indent="0">
              <a:buNone/>
              <a:defRPr sz="1600"/>
            </a:lvl8pPr>
            <a:lvl9pPr marL="3657595"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178" y="4781082"/>
            <a:ext cx="3305052" cy="1010121"/>
          </a:xfrm>
        </p:spPr>
        <p:txBody>
          <a:bodyPr anchor="t">
            <a:normAutofit/>
          </a:bodyPr>
          <a:lstStyle>
            <a:lvl1pPr marL="0" indent="0" algn="ctr">
              <a:buNone/>
              <a:defRPr sz="1399"/>
            </a:lvl1pPr>
            <a:lvl2pPr marL="457199" indent="0">
              <a:buNone/>
              <a:defRPr sz="1200"/>
            </a:lvl2pPr>
            <a:lvl3pPr marL="914400" indent="0">
              <a:buNone/>
              <a:defRPr sz="999"/>
            </a:lvl3pPr>
            <a:lvl4pPr marL="1371599" indent="0">
              <a:buNone/>
              <a:defRPr sz="900"/>
            </a:lvl4pPr>
            <a:lvl5pPr marL="1828797" indent="0">
              <a:buNone/>
              <a:defRPr sz="900"/>
            </a:lvl5pPr>
            <a:lvl6pPr marL="2285996" indent="0">
              <a:buNone/>
              <a:defRPr sz="900"/>
            </a:lvl6pPr>
            <a:lvl7pPr marL="2743197" indent="0">
              <a:buNone/>
              <a:defRPr sz="900"/>
            </a:lvl7pPr>
            <a:lvl8pPr marL="3200395" indent="0">
              <a:buNone/>
              <a:defRPr sz="900"/>
            </a:lvl8pPr>
            <a:lvl9pPr marL="3657595"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2572073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913775" y="2367097"/>
            <a:ext cx="10364452"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27772558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3" y="609606"/>
            <a:ext cx="2553327"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913777" y="609606"/>
            <a:ext cx="7658723"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416058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5" y="2367096"/>
            <a:ext cx="10363828"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1936324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7" y="828567"/>
            <a:ext cx="10351753" cy="2736819"/>
          </a:xfrm>
        </p:spPr>
        <p:txBody>
          <a:bodyPr anchor="b">
            <a:normAutofit/>
          </a:bodyPr>
          <a:lstStyle>
            <a:lvl1pPr>
              <a:defRPr sz="4001"/>
            </a:lvl1pPr>
          </a:lstStyle>
          <a:p>
            <a:r>
              <a:rPr lang="en-US"/>
              <a:t>Click to edit Master title style</a:t>
            </a:r>
            <a:endParaRPr lang="en-US" dirty="0"/>
          </a:p>
        </p:txBody>
      </p:sp>
      <p:sp>
        <p:nvSpPr>
          <p:cNvPr id="3" name="Text Placeholder 2"/>
          <p:cNvSpPr>
            <a:spLocks noGrp="1"/>
          </p:cNvSpPr>
          <p:nvPr>
            <p:ph type="body" idx="1"/>
          </p:nvPr>
        </p:nvSpPr>
        <p:spPr>
          <a:xfrm>
            <a:off x="913777" y="3657461"/>
            <a:ext cx="10351753" cy="1368183"/>
          </a:xfrm>
        </p:spPr>
        <p:txBody>
          <a:bodyPr>
            <a:normAutofit/>
          </a:bodyPr>
          <a:lstStyle>
            <a:lvl1pPr marL="0" indent="0" algn="ctr">
              <a:buNone/>
              <a:defRPr sz="2000">
                <a:solidFill>
                  <a:schemeClr val="bg1">
                    <a:lumMod val="50000"/>
                  </a:schemeClr>
                </a:solidFill>
              </a:defRPr>
            </a:lvl1pPr>
            <a:lvl2pPr marL="457199" indent="0">
              <a:buNone/>
              <a:defRPr sz="2000">
                <a:solidFill>
                  <a:schemeClr val="tx1">
                    <a:tint val="75000"/>
                  </a:schemeClr>
                </a:solidFill>
              </a:defRPr>
            </a:lvl2pPr>
            <a:lvl3pPr marL="914400" indent="0">
              <a:buNone/>
              <a:defRPr sz="1799">
                <a:solidFill>
                  <a:schemeClr val="tx1">
                    <a:tint val="75000"/>
                  </a:schemeClr>
                </a:solidFill>
              </a:defRPr>
            </a:lvl3pPr>
            <a:lvl4pPr marL="1371599" indent="0">
              <a:buNone/>
              <a:defRPr sz="1600">
                <a:solidFill>
                  <a:schemeClr val="tx1">
                    <a:tint val="75000"/>
                  </a:schemeClr>
                </a:solidFill>
              </a:defRPr>
            </a:lvl4pPr>
            <a:lvl5pPr marL="1828797" indent="0">
              <a:buNone/>
              <a:defRPr sz="1600">
                <a:solidFill>
                  <a:schemeClr val="tx1">
                    <a:tint val="75000"/>
                  </a:schemeClr>
                </a:solidFill>
              </a:defRPr>
            </a:lvl5pPr>
            <a:lvl6pPr marL="2285996" indent="0">
              <a:buNone/>
              <a:defRPr sz="1600">
                <a:solidFill>
                  <a:schemeClr val="tx1">
                    <a:tint val="75000"/>
                  </a:schemeClr>
                </a:solidFill>
              </a:defRPr>
            </a:lvl6pPr>
            <a:lvl7pPr marL="2743197" indent="0">
              <a:buNone/>
              <a:defRPr sz="1600">
                <a:solidFill>
                  <a:schemeClr val="tx1">
                    <a:tint val="75000"/>
                  </a:schemeClr>
                </a:solidFill>
              </a:defRPr>
            </a:lvl7pPr>
            <a:lvl8pPr marL="3200395" indent="0">
              <a:buNone/>
              <a:defRPr sz="1600">
                <a:solidFill>
                  <a:schemeClr val="tx1">
                    <a:tint val="75000"/>
                  </a:schemeClr>
                </a:solidFill>
              </a:defRPr>
            </a:lvl8pPr>
            <a:lvl9pPr marL="3657595"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34845396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7" y="618521"/>
            <a:ext cx="10364451"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913775" y="2367096"/>
            <a:ext cx="5106027"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6172201" y="2367096"/>
            <a:ext cx="5105401"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2517247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7" y="618521"/>
            <a:ext cx="10364451"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6329" y="2371017"/>
            <a:ext cx="4873475" cy="679995"/>
          </a:xfrm>
        </p:spPr>
        <p:txBody>
          <a:bodyPr anchor="b">
            <a:noAutofit/>
          </a:bodyPr>
          <a:lstStyle>
            <a:lvl1pPr marL="0" indent="0">
              <a:lnSpc>
                <a:spcPct val="85000"/>
              </a:lnSpc>
              <a:buNone/>
              <a:defRPr sz="2600"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12" name="Content Placeholder 3"/>
          <p:cNvSpPr>
            <a:spLocks noGrp="1"/>
          </p:cNvSpPr>
          <p:nvPr>
            <p:ph sz="quarter" idx="13"/>
          </p:nvPr>
        </p:nvSpPr>
        <p:spPr>
          <a:xfrm>
            <a:off x="913777" y="3051016"/>
            <a:ext cx="5106027"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96425" y="2371017"/>
            <a:ext cx="4881804" cy="679995"/>
          </a:xfrm>
        </p:spPr>
        <p:txBody>
          <a:bodyPr anchor="b">
            <a:noAutofit/>
          </a:bodyPr>
          <a:lstStyle>
            <a:lvl1pPr marL="0" indent="0">
              <a:lnSpc>
                <a:spcPct val="85000"/>
              </a:lnSpc>
              <a:buNone/>
              <a:defRPr sz="2600" b="0">
                <a:solidFill>
                  <a:schemeClr val="tx1"/>
                </a:solidFill>
              </a:defRPr>
            </a:lvl1pPr>
            <a:lvl2pPr marL="457199" indent="0">
              <a:buNone/>
              <a:defRPr sz="2000" b="1"/>
            </a:lvl2pPr>
            <a:lvl3pPr marL="914400" indent="0">
              <a:buNone/>
              <a:defRPr sz="1799" b="1"/>
            </a:lvl3pPr>
            <a:lvl4pPr marL="1371599" indent="0">
              <a:buNone/>
              <a:defRPr sz="1600" b="1"/>
            </a:lvl4pPr>
            <a:lvl5pPr marL="1828797" indent="0">
              <a:buNone/>
              <a:defRPr sz="1600" b="1"/>
            </a:lvl5pPr>
            <a:lvl6pPr marL="2285996" indent="0">
              <a:buNone/>
              <a:defRPr sz="1600" b="1"/>
            </a:lvl6pPr>
            <a:lvl7pPr marL="2743197" indent="0">
              <a:buNone/>
              <a:defRPr sz="1600" b="1"/>
            </a:lvl7pPr>
            <a:lvl8pPr marL="3200395" indent="0">
              <a:buNone/>
              <a:defRPr sz="1600" b="1"/>
            </a:lvl8pPr>
            <a:lvl9pPr marL="3657595" indent="0">
              <a:buNone/>
              <a:defRPr sz="1600" b="1"/>
            </a:lvl9pPr>
          </a:lstStyle>
          <a:p>
            <a:pPr lvl="0"/>
            <a:r>
              <a:rPr lang="en-US"/>
              <a:t>Edit Master text styles</a:t>
            </a:r>
          </a:p>
        </p:txBody>
      </p:sp>
      <p:sp>
        <p:nvSpPr>
          <p:cNvPr id="13" name="Content Placeholder 5"/>
          <p:cNvSpPr>
            <a:spLocks noGrp="1"/>
          </p:cNvSpPr>
          <p:nvPr>
            <p:ph sz="quarter" idx="14"/>
          </p:nvPr>
        </p:nvSpPr>
        <p:spPr>
          <a:xfrm>
            <a:off x="6172202" y="3051016"/>
            <a:ext cx="510540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3581688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1050998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6C121701-23F2-4839-9E49-E608B5933FD2}" type="slidenum">
              <a:rPr lang="en-IN" smtClean="0"/>
              <a:pPr/>
              <a:t>‹#›</a:t>
            </a:fld>
            <a:endParaRPr lang="en-IN"/>
          </a:p>
        </p:txBody>
      </p:sp>
      <p:graphicFrame>
        <p:nvGraphicFramePr>
          <p:cNvPr id="6" name="Diagram 5">
            <a:extLst>
              <a:ext uri="{FF2B5EF4-FFF2-40B4-BE49-F238E27FC236}">
                <a16:creationId xmlns:a16="http://schemas.microsoft.com/office/drawing/2014/main" id="{DDD06531-FF8D-4972-9021-C78824EB9364}"/>
              </a:ext>
            </a:extLst>
          </p:cNvPr>
          <p:cNvGraphicFramePr/>
          <p:nvPr userDrawn="1">
            <p:extLst>
              <p:ext uri="{D42A27DB-BD31-4B8C-83A1-F6EECF244321}">
                <p14:modId xmlns:p14="http://schemas.microsoft.com/office/powerpoint/2010/main" val="1132183347"/>
              </p:ext>
            </p:extLst>
          </p:nvPr>
        </p:nvGraphicFramePr>
        <p:xfrm>
          <a:off x="1286627" y="17759"/>
          <a:ext cx="9837096" cy="28674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22">
            <a:extLst>
              <a:ext uri="{FF2B5EF4-FFF2-40B4-BE49-F238E27FC236}">
                <a16:creationId xmlns:a16="http://schemas.microsoft.com/office/drawing/2014/main" id="{8C0927CB-296B-40B6-9C0D-C06CFE9564F0}"/>
              </a:ext>
            </a:extLst>
          </p:cNvPr>
          <p:cNvPicPr>
            <a:picLocks noChangeAspect="1" noChangeArrowheads="1"/>
          </p:cNvPicPr>
          <p:nvPr userDrawn="1"/>
        </p:nvPicPr>
        <p:blipFill>
          <a:blip r:embed="rId8" cstate="print"/>
          <a:srcRect/>
          <a:stretch>
            <a:fillRect/>
          </a:stretch>
        </p:blipFill>
        <p:spPr bwMode="auto">
          <a:xfrm>
            <a:off x="0" y="17759"/>
            <a:ext cx="1286624" cy="1100831"/>
          </a:xfrm>
          <a:prstGeom prst="rect">
            <a:avLst/>
          </a:prstGeom>
          <a:noFill/>
          <a:ln w="9525" cap="flat">
            <a:noFill/>
            <a:round/>
            <a:headEnd/>
            <a:tailEnd/>
          </a:ln>
          <a:effectLst/>
        </p:spPr>
      </p:pic>
      <p:pic>
        <p:nvPicPr>
          <p:cNvPr id="9" name="Picture 8">
            <a:extLst>
              <a:ext uri="{FF2B5EF4-FFF2-40B4-BE49-F238E27FC236}">
                <a16:creationId xmlns:a16="http://schemas.microsoft.com/office/drawing/2014/main" id="{1E194171-8FC6-4897-992A-736B7A7F75FF}"/>
              </a:ext>
            </a:extLst>
          </p:cNvPr>
          <p:cNvPicPr>
            <a:picLocks noChangeAspect="1"/>
          </p:cNvPicPr>
          <p:nvPr userDrawn="1"/>
        </p:nvPicPr>
        <p:blipFill>
          <a:blip r:embed="rId9" cstate="print"/>
          <a:stretch>
            <a:fillRect/>
          </a:stretch>
        </p:blipFill>
        <p:spPr>
          <a:xfrm>
            <a:off x="11123723" y="17756"/>
            <a:ext cx="1068280" cy="1109520"/>
          </a:xfrm>
          <a:prstGeom prst="rect">
            <a:avLst/>
          </a:prstGeom>
        </p:spPr>
      </p:pic>
    </p:spTree>
    <p:extLst>
      <p:ext uri="{BB962C8B-B14F-4D97-AF65-F5344CB8AC3E}">
        <p14:creationId xmlns:p14="http://schemas.microsoft.com/office/powerpoint/2010/main" val="2775471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7" y="609601"/>
            <a:ext cx="3935689" cy="2023252"/>
          </a:xfrm>
        </p:spPr>
        <p:txBody>
          <a:bodyPr anchor="b"/>
          <a:lstStyle>
            <a:lvl1pPr algn="ctr">
              <a:defRPr sz="3201"/>
            </a:lvl1pPr>
          </a:lstStyle>
          <a:p>
            <a:r>
              <a:rPr lang="en-US"/>
              <a:t>Click to edit Master title style</a:t>
            </a:r>
            <a:endParaRPr lang="en-US" dirty="0"/>
          </a:p>
        </p:txBody>
      </p:sp>
      <p:sp>
        <p:nvSpPr>
          <p:cNvPr id="10" name="Content Placeholder 2"/>
          <p:cNvSpPr>
            <a:spLocks noGrp="1"/>
          </p:cNvSpPr>
          <p:nvPr>
            <p:ph sz="quarter" idx="13"/>
          </p:nvPr>
        </p:nvSpPr>
        <p:spPr>
          <a:xfrm>
            <a:off x="5078065" y="609605"/>
            <a:ext cx="6200163"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78" y="2632853"/>
            <a:ext cx="3935689" cy="3158348"/>
          </a:xfrm>
        </p:spPr>
        <p:txBody>
          <a:bodyPr/>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6586535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7" y="609601"/>
            <a:ext cx="5934971" cy="2023255"/>
          </a:xfrm>
        </p:spPr>
        <p:txBody>
          <a:bodyPr anchor="b"/>
          <a:lstStyle>
            <a:lvl1pPr algn="ctr">
              <a:defRPr sz="3201"/>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5" y="609601"/>
            <a:ext cx="3255359" cy="5181600"/>
          </a:xfrm>
          <a:prstGeom prst="roundRect">
            <a:avLst>
              <a:gd name="adj" fmla="val 4943"/>
            </a:avLst>
          </a:prstGeom>
          <a:noFill/>
          <a:ln w="82550" cap="sq">
            <a:solidFill>
              <a:schemeClr val="bg2">
                <a:lumMod val="60000"/>
                <a:lumOff val="40000"/>
              </a:schemeClr>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1"/>
            </a:lvl1pPr>
            <a:lvl2pPr marL="457199" indent="0">
              <a:buNone/>
              <a:defRPr sz="2801"/>
            </a:lvl2pPr>
            <a:lvl3pPr marL="914400" indent="0">
              <a:buNone/>
              <a:defRPr sz="2401"/>
            </a:lvl3pPr>
            <a:lvl4pPr marL="1371599" indent="0">
              <a:buNone/>
              <a:defRPr sz="2000"/>
            </a:lvl4pPr>
            <a:lvl5pPr marL="1828797" indent="0">
              <a:buNone/>
              <a:defRPr sz="2000"/>
            </a:lvl5pPr>
            <a:lvl6pPr marL="2285996" indent="0">
              <a:buNone/>
              <a:defRPr sz="2000"/>
            </a:lvl6pPr>
            <a:lvl7pPr marL="2743197" indent="0">
              <a:buNone/>
              <a:defRPr sz="2000"/>
            </a:lvl7pPr>
            <a:lvl8pPr marL="3200395" indent="0">
              <a:buNone/>
              <a:defRPr sz="2000"/>
            </a:lvl8pPr>
            <a:lvl9pPr marL="3657595"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6" y="2632856"/>
            <a:ext cx="5934949" cy="3158347"/>
          </a:xfrm>
        </p:spPr>
        <p:txBody>
          <a:bodyPr/>
          <a:lstStyle>
            <a:lvl1pPr marL="0" indent="0" algn="ctr">
              <a:buNone/>
              <a:defRPr sz="1600"/>
            </a:lvl1pPr>
            <a:lvl2pPr marL="457199" indent="0">
              <a:buNone/>
              <a:defRPr sz="1399"/>
            </a:lvl2pPr>
            <a:lvl3pPr marL="914400" indent="0">
              <a:buNone/>
              <a:defRPr sz="1200"/>
            </a:lvl3pPr>
            <a:lvl4pPr marL="1371599" indent="0">
              <a:buNone/>
              <a:defRPr sz="999"/>
            </a:lvl4pPr>
            <a:lvl5pPr marL="1828797" indent="0">
              <a:buNone/>
              <a:defRPr sz="999"/>
            </a:lvl5pPr>
            <a:lvl6pPr marL="2285996" indent="0">
              <a:buNone/>
              <a:defRPr sz="999"/>
            </a:lvl6pPr>
            <a:lvl7pPr marL="2743197" indent="0">
              <a:buNone/>
              <a:defRPr sz="999"/>
            </a:lvl7pPr>
            <a:lvl8pPr marL="3200395" indent="0">
              <a:buNone/>
              <a:defRPr sz="999"/>
            </a:lvl8pPr>
            <a:lvl9pPr marL="3657595" indent="0">
              <a:buNone/>
              <a:defRPr sz="999"/>
            </a:lvl9pPr>
          </a:lstStyle>
          <a:p>
            <a:pPr lvl="0"/>
            <a:r>
              <a:rPr lang="en-US"/>
              <a:t>Edit Master text styles</a:t>
            </a:r>
          </a:p>
        </p:txBody>
      </p:sp>
      <p:sp>
        <p:nvSpPr>
          <p:cNvPr id="5" name="Date Placeholder 4"/>
          <p:cNvSpPr>
            <a:spLocks noGrp="1"/>
          </p:cNvSpPr>
          <p:nvPr>
            <p:ph type="dt" sz="half" idx="10"/>
          </p:nvPr>
        </p:nvSpPr>
        <p:spPr/>
        <p:txBody>
          <a:bodyPr/>
          <a:lstStyle/>
          <a:p>
            <a:fld id="{B0F72EB8-A11C-4091-917C-0D114518975D}" type="datetimeFigureOut">
              <a:rPr lang="en-IN" smtClean="0"/>
              <a:pPr/>
              <a:t>29-11-2018</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6C121701-23F2-4839-9E49-E608B5933FD2}" type="slidenum">
              <a:rPr lang="en-IN" smtClean="0"/>
              <a:pPr/>
              <a:t>‹#›</a:t>
            </a:fld>
            <a:endParaRPr lang="en-IN"/>
          </a:p>
        </p:txBody>
      </p:sp>
    </p:spTree>
    <p:extLst>
      <p:ext uri="{BB962C8B-B14F-4D97-AF65-F5344CB8AC3E}">
        <p14:creationId xmlns:p14="http://schemas.microsoft.com/office/powerpoint/2010/main" val="355919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cstate="print">
            <a:alphaModFix amt="70000"/>
            <a:extLst>
              <a:ext uri="{28A0092B-C50C-407E-A947-70E740481C1C}">
                <a14:useLocalDpi xmlns:a14="http://schemas.microsoft.com/office/drawing/2010/main" val="0"/>
              </a:ext>
            </a:extLst>
          </a:blip>
          <a:srcRect/>
          <a:stretch>
            <a:fillRect/>
          </a:stretch>
        </p:blipFill>
        <p:spPr bwMode="auto">
          <a:xfrm>
            <a:off x="3" y="5"/>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7" y="618521"/>
            <a:ext cx="10364451"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75" y="2367097"/>
            <a:ext cx="10364452"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8" y="5883278"/>
            <a:ext cx="2743199" cy="365125"/>
          </a:xfrm>
          <a:prstGeom prst="rect">
            <a:avLst/>
          </a:prstGeom>
        </p:spPr>
        <p:txBody>
          <a:bodyPr vert="horz" lIns="91440" tIns="45720" rIns="91440" bIns="45720" rtlCol="0" anchor="ctr"/>
          <a:lstStyle>
            <a:lvl1pPr algn="r">
              <a:defRPr sz="999">
                <a:solidFill>
                  <a:schemeClr val="tx1"/>
                </a:solidFill>
              </a:defRPr>
            </a:lvl1pPr>
          </a:lstStyle>
          <a:p>
            <a:fld id="{B0F72EB8-A11C-4091-917C-0D114518975D}" type="datetimeFigureOut">
              <a:rPr lang="en-IN" smtClean="0"/>
              <a:pPr/>
              <a:t>29-11-2018</a:t>
            </a:fld>
            <a:endParaRPr lang="en-IN"/>
          </a:p>
        </p:txBody>
      </p:sp>
      <p:sp>
        <p:nvSpPr>
          <p:cNvPr id="5" name="Footer Placeholder 4"/>
          <p:cNvSpPr>
            <a:spLocks noGrp="1"/>
          </p:cNvSpPr>
          <p:nvPr>
            <p:ph type="ftr" sz="quarter" idx="3"/>
          </p:nvPr>
        </p:nvSpPr>
        <p:spPr>
          <a:xfrm>
            <a:off x="913778" y="5883278"/>
            <a:ext cx="6672887" cy="365125"/>
          </a:xfrm>
          <a:prstGeom prst="rect">
            <a:avLst/>
          </a:prstGeom>
        </p:spPr>
        <p:txBody>
          <a:bodyPr vert="horz" lIns="91440" tIns="45720" rIns="91440" bIns="45720" rtlCol="0" anchor="ctr"/>
          <a:lstStyle>
            <a:lvl1pPr algn="l">
              <a:defRPr sz="999">
                <a:solidFill>
                  <a:schemeClr val="tx1"/>
                </a:solidFill>
              </a:defRPr>
            </a:lvl1pPr>
          </a:lstStyle>
          <a:p>
            <a:endParaRPr lang="en-IN"/>
          </a:p>
        </p:txBody>
      </p:sp>
      <p:sp>
        <p:nvSpPr>
          <p:cNvPr id="6" name="Slide Number Placeholder 5"/>
          <p:cNvSpPr>
            <a:spLocks noGrp="1"/>
          </p:cNvSpPr>
          <p:nvPr>
            <p:ph type="sldNum" sz="quarter" idx="4"/>
          </p:nvPr>
        </p:nvSpPr>
        <p:spPr>
          <a:xfrm>
            <a:off x="10514014" y="5883278"/>
            <a:ext cx="764215" cy="365125"/>
          </a:xfrm>
          <a:prstGeom prst="rect">
            <a:avLst/>
          </a:prstGeom>
        </p:spPr>
        <p:txBody>
          <a:bodyPr vert="horz" lIns="91440" tIns="45720" rIns="91440" bIns="45720" rtlCol="0" anchor="ctr"/>
          <a:lstStyle>
            <a:lvl1pPr algn="r">
              <a:defRPr sz="999">
                <a:solidFill>
                  <a:schemeClr val="tx1"/>
                </a:solidFill>
              </a:defRPr>
            </a:lvl1pPr>
          </a:lstStyle>
          <a:p>
            <a:fld id="{6C121701-23F2-4839-9E49-E608B5933FD2}" type="slidenum">
              <a:rPr lang="en-IN" smtClean="0"/>
              <a:pPr/>
              <a:t>‹#›</a:t>
            </a:fld>
            <a:endParaRPr lang="en-IN"/>
          </a:p>
        </p:txBody>
      </p:sp>
    </p:spTree>
    <p:extLst>
      <p:ext uri="{BB962C8B-B14F-4D97-AF65-F5344CB8AC3E}">
        <p14:creationId xmlns:p14="http://schemas.microsoft.com/office/powerpoint/2010/main" val="416353944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ctr" defTabSz="914400" rtl="0" eaLnBrk="1" latinLnBrk="0" hangingPunct="1">
        <a:lnSpc>
          <a:spcPct val="90000"/>
        </a:lnSpc>
        <a:spcBef>
          <a:spcPct val="0"/>
        </a:spcBef>
        <a:buNone/>
        <a:defRPr sz="3601" kern="1200" cap="all" baseline="0">
          <a:solidFill>
            <a:schemeClr val="tx1"/>
          </a:solidFill>
          <a:effectLst/>
          <a:latin typeface="+mj-lt"/>
          <a:ea typeface="+mj-ea"/>
          <a:cs typeface="+mj-cs"/>
        </a:defRPr>
      </a:lvl1pPr>
    </p:titleStyle>
    <p:bodyStyle>
      <a:lvl1pPr marL="228601" indent="-228601" algn="l" defTabSz="914400" rtl="0" eaLnBrk="1" latinLnBrk="0" hangingPunct="1">
        <a:lnSpc>
          <a:spcPct val="120000"/>
        </a:lnSpc>
        <a:spcBef>
          <a:spcPts val="999"/>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799" indent="-228601" algn="l" defTabSz="914400" rtl="0" eaLnBrk="1" latinLnBrk="0" hangingPunct="1">
        <a:lnSpc>
          <a:spcPct val="120000"/>
        </a:lnSpc>
        <a:spcBef>
          <a:spcPts val="500"/>
        </a:spcBef>
        <a:buClr>
          <a:schemeClr val="tx1"/>
        </a:buClr>
        <a:buFont typeface="Arial" panose="020B0604020202020204" pitchFamily="34" charset="0"/>
        <a:buChar char="•"/>
        <a:defRPr sz="1799" kern="1200" cap="all" baseline="0">
          <a:solidFill>
            <a:schemeClr val="tx1"/>
          </a:solidFill>
          <a:effectLst/>
          <a:latin typeface="+mn-lt"/>
          <a:ea typeface="+mn-ea"/>
          <a:cs typeface="+mn-cs"/>
        </a:defRPr>
      </a:lvl2pPr>
      <a:lvl3pPr marL="1142998" indent="-228601"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197"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4pPr>
      <a:lvl5pPr marL="2057398"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5pPr>
      <a:lvl6pPr marL="2514596"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6pPr>
      <a:lvl7pPr marL="2971795"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7pPr>
      <a:lvl8pPr marL="3428997"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8pPr>
      <a:lvl9pPr marL="3886195" indent="-228601" algn="l" defTabSz="914400" rtl="0" eaLnBrk="1" latinLnBrk="0" hangingPunct="1">
        <a:lnSpc>
          <a:spcPct val="120000"/>
        </a:lnSpc>
        <a:spcBef>
          <a:spcPts val="500"/>
        </a:spcBef>
        <a:buClr>
          <a:schemeClr val="tx1"/>
        </a:buClr>
        <a:buFont typeface="Arial" panose="020B0604020202020204" pitchFamily="34" charset="0"/>
        <a:buChar char="•"/>
        <a:defRPr sz="1399"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799" kern="1200">
          <a:solidFill>
            <a:schemeClr val="tx1"/>
          </a:solidFill>
          <a:latin typeface="+mn-lt"/>
          <a:ea typeface="+mn-ea"/>
          <a:cs typeface="+mn-cs"/>
        </a:defRPr>
      </a:lvl1pPr>
      <a:lvl2pPr marL="457199" algn="l" defTabSz="914400" rtl="0" eaLnBrk="1" latinLnBrk="0" hangingPunct="1">
        <a:defRPr sz="1799" kern="1200">
          <a:solidFill>
            <a:schemeClr val="tx1"/>
          </a:solidFill>
          <a:latin typeface="+mn-lt"/>
          <a:ea typeface="+mn-ea"/>
          <a:cs typeface="+mn-cs"/>
        </a:defRPr>
      </a:lvl2pPr>
      <a:lvl3pPr marL="914400" algn="l" defTabSz="914400" rtl="0" eaLnBrk="1" latinLnBrk="0" hangingPunct="1">
        <a:defRPr sz="1799" kern="1200">
          <a:solidFill>
            <a:schemeClr val="tx1"/>
          </a:solidFill>
          <a:latin typeface="+mn-lt"/>
          <a:ea typeface="+mn-ea"/>
          <a:cs typeface="+mn-cs"/>
        </a:defRPr>
      </a:lvl3pPr>
      <a:lvl4pPr marL="1371599" algn="l" defTabSz="914400" rtl="0" eaLnBrk="1" latinLnBrk="0" hangingPunct="1">
        <a:defRPr sz="1799" kern="1200">
          <a:solidFill>
            <a:schemeClr val="tx1"/>
          </a:solidFill>
          <a:latin typeface="+mn-lt"/>
          <a:ea typeface="+mn-ea"/>
          <a:cs typeface="+mn-cs"/>
        </a:defRPr>
      </a:lvl4pPr>
      <a:lvl5pPr marL="1828797" algn="l" defTabSz="914400" rtl="0" eaLnBrk="1" latinLnBrk="0" hangingPunct="1">
        <a:defRPr sz="1799" kern="1200">
          <a:solidFill>
            <a:schemeClr val="tx1"/>
          </a:solidFill>
          <a:latin typeface="+mn-lt"/>
          <a:ea typeface="+mn-ea"/>
          <a:cs typeface="+mn-cs"/>
        </a:defRPr>
      </a:lvl5pPr>
      <a:lvl6pPr marL="2285996" algn="l" defTabSz="914400" rtl="0" eaLnBrk="1" latinLnBrk="0" hangingPunct="1">
        <a:defRPr sz="1799" kern="1200">
          <a:solidFill>
            <a:schemeClr val="tx1"/>
          </a:solidFill>
          <a:latin typeface="+mn-lt"/>
          <a:ea typeface="+mn-ea"/>
          <a:cs typeface="+mn-cs"/>
        </a:defRPr>
      </a:lvl6pPr>
      <a:lvl7pPr marL="2743197" algn="l" defTabSz="914400" rtl="0" eaLnBrk="1" latinLnBrk="0" hangingPunct="1">
        <a:defRPr sz="1799" kern="1200">
          <a:solidFill>
            <a:schemeClr val="tx1"/>
          </a:solidFill>
          <a:latin typeface="+mn-lt"/>
          <a:ea typeface="+mn-ea"/>
          <a:cs typeface="+mn-cs"/>
        </a:defRPr>
      </a:lvl7pPr>
      <a:lvl8pPr marL="3200395" algn="l" defTabSz="914400" rtl="0" eaLnBrk="1" latinLnBrk="0" hangingPunct="1">
        <a:defRPr sz="1799" kern="1200">
          <a:solidFill>
            <a:schemeClr val="tx1"/>
          </a:solidFill>
          <a:latin typeface="+mn-lt"/>
          <a:ea typeface="+mn-ea"/>
          <a:cs typeface="+mn-cs"/>
        </a:defRPr>
      </a:lvl8pPr>
      <a:lvl9pPr marL="3657595" algn="l" defTabSz="914400"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diagramDrawing" Target="../diagrams/drawing3.xml"/><Relationship Id="rId18" Type="http://schemas.microsoft.com/office/2007/relationships/diagramDrawing" Target="../diagrams/drawing4.xml"/><Relationship Id="rId3" Type="http://schemas.openxmlformats.org/officeDocument/2006/relationships/diagramLayout" Target="../diagrams/layout2.xml"/><Relationship Id="rId21" Type="http://schemas.openxmlformats.org/officeDocument/2006/relationships/diagramQuickStyle" Target="../diagrams/quickStyle5.xml"/><Relationship Id="rId7" Type="http://schemas.openxmlformats.org/officeDocument/2006/relationships/image" Target="../media/image4.jpeg"/><Relationship Id="rId12" Type="http://schemas.openxmlformats.org/officeDocument/2006/relationships/diagramColors" Target="../diagrams/colors3.xml"/><Relationship Id="rId17" Type="http://schemas.openxmlformats.org/officeDocument/2006/relationships/diagramColors" Target="../diagrams/colors4.xml"/><Relationship Id="rId2" Type="http://schemas.openxmlformats.org/officeDocument/2006/relationships/diagramData" Target="../diagrams/data2.xml"/><Relationship Id="rId16" Type="http://schemas.openxmlformats.org/officeDocument/2006/relationships/diagramQuickStyle" Target="../diagrams/quickStyle4.xml"/><Relationship Id="rId20" Type="http://schemas.openxmlformats.org/officeDocument/2006/relationships/diagramLayout" Target="../diagrams/layout5.xml"/><Relationship Id="rId1" Type="http://schemas.openxmlformats.org/officeDocument/2006/relationships/slideLayout" Target="../slideLayouts/slideLayout7.xml"/><Relationship Id="rId6" Type="http://schemas.microsoft.com/office/2007/relationships/diagramDrawing" Target="../diagrams/drawing2.xml"/><Relationship Id="rId11" Type="http://schemas.openxmlformats.org/officeDocument/2006/relationships/diagramQuickStyle" Target="../diagrams/quickStyle3.xml"/><Relationship Id="rId5" Type="http://schemas.openxmlformats.org/officeDocument/2006/relationships/diagramColors" Target="../diagrams/colors2.xml"/><Relationship Id="rId15" Type="http://schemas.openxmlformats.org/officeDocument/2006/relationships/diagramLayout" Target="../diagrams/layout4.xml"/><Relationship Id="rId23" Type="http://schemas.microsoft.com/office/2007/relationships/diagramDrawing" Target="../diagrams/drawing5.xml"/><Relationship Id="rId10" Type="http://schemas.openxmlformats.org/officeDocument/2006/relationships/diagramLayout" Target="../diagrams/layout3.xml"/><Relationship Id="rId19" Type="http://schemas.openxmlformats.org/officeDocument/2006/relationships/diagramData" Target="../diagrams/data5.xml"/><Relationship Id="rId4" Type="http://schemas.openxmlformats.org/officeDocument/2006/relationships/diagramQuickStyle" Target="../diagrams/quickStyle2.xml"/><Relationship Id="rId9" Type="http://schemas.openxmlformats.org/officeDocument/2006/relationships/diagramData" Target="../diagrams/data3.xml"/><Relationship Id="rId14" Type="http://schemas.openxmlformats.org/officeDocument/2006/relationships/diagramData" Target="../diagrams/data4.xml"/><Relationship Id="rId22" Type="http://schemas.openxmlformats.org/officeDocument/2006/relationships/diagramColors" Target="../diagrams/colors5.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diagramDrawing" Target="../diagrams/drawing7.xml"/><Relationship Id="rId18" Type="http://schemas.microsoft.com/office/2007/relationships/diagramDrawing" Target="../diagrams/drawing8.xml"/><Relationship Id="rId3" Type="http://schemas.openxmlformats.org/officeDocument/2006/relationships/diagramLayout" Target="../diagrams/layout6.xml"/><Relationship Id="rId7" Type="http://schemas.openxmlformats.org/officeDocument/2006/relationships/image" Target="../media/image4.jpeg"/><Relationship Id="rId12" Type="http://schemas.openxmlformats.org/officeDocument/2006/relationships/diagramColors" Target="../diagrams/colors7.xml"/><Relationship Id="rId17" Type="http://schemas.openxmlformats.org/officeDocument/2006/relationships/diagramColors" Target="../diagrams/colors8.xml"/><Relationship Id="rId2" Type="http://schemas.openxmlformats.org/officeDocument/2006/relationships/diagramData" Target="../diagrams/data6.xml"/><Relationship Id="rId16" Type="http://schemas.openxmlformats.org/officeDocument/2006/relationships/diagramQuickStyle" Target="../diagrams/quickStyle8.xml"/><Relationship Id="rId1" Type="http://schemas.openxmlformats.org/officeDocument/2006/relationships/slideLayout" Target="../slideLayouts/slideLayout7.xml"/><Relationship Id="rId6" Type="http://schemas.microsoft.com/office/2007/relationships/diagramDrawing" Target="../diagrams/drawing6.xml"/><Relationship Id="rId11" Type="http://schemas.openxmlformats.org/officeDocument/2006/relationships/diagramQuickStyle" Target="../diagrams/quickStyle7.xml"/><Relationship Id="rId5" Type="http://schemas.openxmlformats.org/officeDocument/2006/relationships/diagramColors" Target="../diagrams/colors6.xml"/><Relationship Id="rId15" Type="http://schemas.openxmlformats.org/officeDocument/2006/relationships/diagramLayout" Target="../diagrams/layout8.xml"/><Relationship Id="rId10" Type="http://schemas.openxmlformats.org/officeDocument/2006/relationships/diagramLayout" Target="../diagrams/layout7.xml"/><Relationship Id="rId19" Type="http://schemas.openxmlformats.org/officeDocument/2006/relationships/image" Target="../media/image6.jpeg"/><Relationship Id="rId4" Type="http://schemas.openxmlformats.org/officeDocument/2006/relationships/diagramQuickStyle" Target="../diagrams/quickStyle6.xml"/><Relationship Id="rId9" Type="http://schemas.openxmlformats.org/officeDocument/2006/relationships/diagramData" Target="../diagrams/data7.xml"/><Relationship Id="rId14" Type="http://schemas.openxmlformats.org/officeDocument/2006/relationships/diagramData" Target="../diagrams/data8.xml"/></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diagramDrawing" Target="../diagrams/drawing10.xml"/><Relationship Id="rId18" Type="http://schemas.microsoft.com/office/2007/relationships/diagramDrawing" Target="../diagrams/drawing11.xml"/><Relationship Id="rId3" Type="http://schemas.openxmlformats.org/officeDocument/2006/relationships/diagramLayout" Target="../diagrams/layout9.xml"/><Relationship Id="rId7" Type="http://schemas.openxmlformats.org/officeDocument/2006/relationships/image" Target="../media/image4.jpeg"/><Relationship Id="rId12" Type="http://schemas.openxmlformats.org/officeDocument/2006/relationships/diagramColors" Target="../diagrams/colors10.xml"/><Relationship Id="rId17" Type="http://schemas.openxmlformats.org/officeDocument/2006/relationships/diagramColors" Target="../diagrams/colors11.xml"/><Relationship Id="rId2" Type="http://schemas.openxmlformats.org/officeDocument/2006/relationships/diagramData" Target="../diagrams/data9.xml"/><Relationship Id="rId16" Type="http://schemas.openxmlformats.org/officeDocument/2006/relationships/diagramQuickStyle" Target="../diagrams/quickStyle11.xml"/><Relationship Id="rId1" Type="http://schemas.openxmlformats.org/officeDocument/2006/relationships/slideLayout" Target="../slideLayouts/slideLayout7.xml"/><Relationship Id="rId6" Type="http://schemas.microsoft.com/office/2007/relationships/diagramDrawing" Target="../diagrams/drawing9.xml"/><Relationship Id="rId11" Type="http://schemas.openxmlformats.org/officeDocument/2006/relationships/diagramQuickStyle" Target="../diagrams/quickStyle10.xml"/><Relationship Id="rId5" Type="http://schemas.openxmlformats.org/officeDocument/2006/relationships/diagramColors" Target="../diagrams/colors9.xml"/><Relationship Id="rId15" Type="http://schemas.openxmlformats.org/officeDocument/2006/relationships/diagramLayout" Target="../diagrams/layout11.xml"/><Relationship Id="rId10" Type="http://schemas.openxmlformats.org/officeDocument/2006/relationships/diagramLayout" Target="../diagrams/layout10.xml"/><Relationship Id="rId19" Type="http://schemas.openxmlformats.org/officeDocument/2006/relationships/image" Target="../media/image7.jpeg"/><Relationship Id="rId4" Type="http://schemas.openxmlformats.org/officeDocument/2006/relationships/diagramQuickStyle" Target="../diagrams/quickStyle9.xml"/><Relationship Id="rId9" Type="http://schemas.openxmlformats.org/officeDocument/2006/relationships/diagramData" Target="../diagrams/data10.xml"/><Relationship Id="rId14" Type="http://schemas.openxmlformats.org/officeDocument/2006/relationships/diagramData" Target="../diagrams/data11.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13" Type="http://schemas.microsoft.com/office/2007/relationships/diagramDrawing" Target="../diagrams/drawing13.xml"/><Relationship Id="rId18" Type="http://schemas.microsoft.com/office/2007/relationships/diagramDrawing" Target="../diagrams/drawing14.xml"/><Relationship Id="rId26" Type="http://schemas.openxmlformats.org/officeDocument/2006/relationships/diagramQuickStyle" Target="../diagrams/quickStyle16.xml"/><Relationship Id="rId3" Type="http://schemas.openxmlformats.org/officeDocument/2006/relationships/diagramLayout" Target="../diagrams/layout12.xml"/><Relationship Id="rId21" Type="http://schemas.openxmlformats.org/officeDocument/2006/relationships/diagramQuickStyle" Target="../diagrams/quickStyle15.xml"/><Relationship Id="rId7" Type="http://schemas.openxmlformats.org/officeDocument/2006/relationships/image" Target="../media/image4.jpeg"/><Relationship Id="rId12" Type="http://schemas.openxmlformats.org/officeDocument/2006/relationships/diagramColors" Target="../diagrams/colors13.xml"/><Relationship Id="rId17" Type="http://schemas.openxmlformats.org/officeDocument/2006/relationships/diagramColors" Target="../diagrams/colors14.xml"/><Relationship Id="rId25" Type="http://schemas.openxmlformats.org/officeDocument/2006/relationships/diagramLayout" Target="../diagrams/layout16.xml"/><Relationship Id="rId2" Type="http://schemas.openxmlformats.org/officeDocument/2006/relationships/diagramData" Target="../diagrams/data12.xml"/><Relationship Id="rId16" Type="http://schemas.openxmlformats.org/officeDocument/2006/relationships/diagramQuickStyle" Target="../diagrams/quickStyle14.xml"/><Relationship Id="rId20" Type="http://schemas.openxmlformats.org/officeDocument/2006/relationships/diagramLayout" Target="../diagrams/layout15.xml"/><Relationship Id="rId1" Type="http://schemas.openxmlformats.org/officeDocument/2006/relationships/slideLayout" Target="../slideLayouts/slideLayout7.xml"/><Relationship Id="rId6" Type="http://schemas.microsoft.com/office/2007/relationships/diagramDrawing" Target="../diagrams/drawing12.xml"/><Relationship Id="rId11" Type="http://schemas.openxmlformats.org/officeDocument/2006/relationships/diagramQuickStyle" Target="../diagrams/quickStyle13.xml"/><Relationship Id="rId24" Type="http://schemas.openxmlformats.org/officeDocument/2006/relationships/diagramData" Target="../diagrams/data16.xml"/><Relationship Id="rId5" Type="http://schemas.openxmlformats.org/officeDocument/2006/relationships/diagramColors" Target="../diagrams/colors12.xml"/><Relationship Id="rId15" Type="http://schemas.openxmlformats.org/officeDocument/2006/relationships/diagramLayout" Target="../diagrams/layout14.xml"/><Relationship Id="rId23" Type="http://schemas.microsoft.com/office/2007/relationships/diagramDrawing" Target="../diagrams/drawing15.xml"/><Relationship Id="rId28" Type="http://schemas.microsoft.com/office/2007/relationships/diagramDrawing" Target="../diagrams/drawing16.xml"/><Relationship Id="rId10" Type="http://schemas.openxmlformats.org/officeDocument/2006/relationships/diagramLayout" Target="../diagrams/layout13.xml"/><Relationship Id="rId19" Type="http://schemas.openxmlformats.org/officeDocument/2006/relationships/diagramData" Target="../diagrams/data15.xml"/><Relationship Id="rId4" Type="http://schemas.openxmlformats.org/officeDocument/2006/relationships/diagramQuickStyle" Target="../diagrams/quickStyle12.xml"/><Relationship Id="rId9" Type="http://schemas.openxmlformats.org/officeDocument/2006/relationships/diagramData" Target="../diagrams/data13.xml"/><Relationship Id="rId14" Type="http://schemas.openxmlformats.org/officeDocument/2006/relationships/diagramData" Target="../diagrams/data14.xml"/><Relationship Id="rId22" Type="http://schemas.openxmlformats.org/officeDocument/2006/relationships/diagramColors" Target="../diagrams/colors15.xml"/><Relationship Id="rId27" Type="http://schemas.openxmlformats.org/officeDocument/2006/relationships/diagramColors" Target="../diagrams/colors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FFA98F18-BD2A-435B-B71D-91752F959E08}"/>
              </a:ext>
            </a:extLst>
          </p:cNvPr>
          <p:cNvGraphicFramePr/>
          <p:nvPr>
            <p:extLst>
              <p:ext uri="{D42A27DB-BD31-4B8C-83A1-F6EECF244321}">
                <p14:modId xmlns:p14="http://schemas.microsoft.com/office/powerpoint/2010/main" val="128216040"/>
              </p:ext>
            </p:extLst>
          </p:nvPr>
        </p:nvGraphicFramePr>
        <p:xfrm>
          <a:off x="1286627" y="17759"/>
          <a:ext cx="9837096" cy="2867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22">
            <a:extLst>
              <a:ext uri="{FF2B5EF4-FFF2-40B4-BE49-F238E27FC236}">
                <a16:creationId xmlns:a16="http://schemas.microsoft.com/office/drawing/2014/main" id="{F85DEE30-AC42-4FD9-95DE-D212E8633413}"/>
              </a:ext>
            </a:extLst>
          </p:cNvPr>
          <p:cNvPicPr>
            <a:picLocks noChangeAspect="1" noChangeArrowheads="1"/>
          </p:cNvPicPr>
          <p:nvPr/>
        </p:nvPicPr>
        <p:blipFill>
          <a:blip r:embed="rId7" cstate="print"/>
          <a:srcRect/>
          <a:stretch>
            <a:fillRect/>
          </a:stretch>
        </p:blipFill>
        <p:spPr bwMode="auto">
          <a:xfrm>
            <a:off x="0" y="17757"/>
            <a:ext cx="1286624" cy="1100831"/>
          </a:xfrm>
          <a:prstGeom prst="rect">
            <a:avLst/>
          </a:prstGeom>
          <a:noFill/>
          <a:ln w="9525" cap="flat">
            <a:noFill/>
            <a:round/>
            <a:headEnd/>
            <a:tailEnd/>
          </a:ln>
          <a:effectLst/>
        </p:spPr>
      </p:pic>
      <p:pic>
        <p:nvPicPr>
          <p:cNvPr id="18" name="Picture 17">
            <a:extLst>
              <a:ext uri="{FF2B5EF4-FFF2-40B4-BE49-F238E27FC236}">
                <a16:creationId xmlns:a16="http://schemas.microsoft.com/office/drawing/2014/main" id="{25CBBB3A-3DBA-4526-AAA3-4CE35C94D9F1}"/>
              </a:ext>
            </a:extLst>
          </p:cNvPr>
          <p:cNvPicPr>
            <a:picLocks noChangeAspect="1"/>
          </p:cNvPicPr>
          <p:nvPr/>
        </p:nvPicPr>
        <p:blipFill>
          <a:blip r:embed="rId8" cstate="print"/>
          <a:stretch>
            <a:fillRect/>
          </a:stretch>
        </p:blipFill>
        <p:spPr>
          <a:xfrm>
            <a:off x="11123721" y="17757"/>
            <a:ext cx="1068280" cy="1109521"/>
          </a:xfrm>
          <a:prstGeom prst="rect">
            <a:avLst/>
          </a:prstGeom>
        </p:spPr>
      </p:pic>
      <p:graphicFrame>
        <p:nvGraphicFramePr>
          <p:cNvPr id="21" name="Diagram 20">
            <a:extLst>
              <a:ext uri="{FF2B5EF4-FFF2-40B4-BE49-F238E27FC236}">
                <a16:creationId xmlns:a16="http://schemas.microsoft.com/office/drawing/2014/main" id="{CFFC1733-FB98-484A-BB3E-98D87DACB4EC}"/>
              </a:ext>
            </a:extLst>
          </p:cNvPr>
          <p:cNvGraphicFramePr/>
          <p:nvPr>
            <p:extLst>
              <p:ext uri="{D42A27DB-BD31-4B8C-83A1-F6EECF244321}">
                <p14:modId xmlns:p14="http://schemas.microsoft.com/office/powerpoint/2010/main" val="2119807769"/>
              </p:ext>
            </p:extLst>
          </p:nvPr>
        </p:nvGraphicFramePr>
        <p:xfrm>
          <a:off x="218348" y="2068497"/>
          <a:ext cx="5877653" cy="237033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5" name="Diagram 24">
            <a:extLst>
              <a:ext uri="{FF2B5EF4-FFF2-40B4-BE49-F238E27FC236}">
                <a16:creationId xmlns:a16="http://schemas.microsoft.com/office/drawing/2014/main" id="{B1703159-49E5-417F-8646-A86193CF5E0E}"/>
              </a:ext>
            </a:extLst>
          </p:cNvPr>
          <p:cNvGraphicFramePr/>
          <p:nvPr>
            <p:extLst>
              <p:ext uri="{D42A27DB-BD31-4B8C-83A1-F6EECF244321}">
                <p14:modId xmlns:p14="http://schemas.microsoft.com/office/powerpoint/2010/main" val="1743501080"/>
              </p:ext>
            </p:extLst>
          </p:nvPr>
        </p:nvGraphicFramePr>
        <p:xfrm>
          <a:off x="6205175" y="1857152"/>
          <a:ext cx="5877653" cy="4884199"/>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30" name="Diagram 29">
            <a:extLst>
              <a:ext uri="{FF2B5EF4-FFF2-40B4-BE49-F238E27FC236}">
                <a16:creationId xmlns:a16="http://schemas.microsoft.com/office/drawing/2014/main" id="{F2535365-C23A-4577-8C6D-35CB5B81F49A}"/>
              </a:ext>
            </a:extLst>
          </p:cNvPr>
          <p:cNvGraphicFramePr/>
          <p:nvPr>
            <p:extLst>
              <p:ext uri="{D42A27DB-BD31-4B8C-83A1-F6EECF244321}">
                <p14:modId xmlns:p14="http://schemas.microsoft.com/office/powerpoint/2010/main" val="1839603819"/>
              </p:ext>
            </p:extLst>
          </p:nvPr>
        </p:nvGraphicFramePr>
        <p:xfrm>
          <a:off x="218348" y="4438835"/>
          <a:ext cx="5877653" cy="2380695"/>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Tree>
    <p:extLst>
      <p:ext uri="{BB962C8B-B14F-4D97-AF65-F5344CB8AC3E}">
        <p14:creationId xmlns:p14="http://schemas.microsoft.com/office/powerpoint/2010/main" val="2930436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FFA98F18-BD2A-435B-B71D-91752F959E08}"/>
              </a:ext>
            </a:extLst>
          </p:cNvPr>
          <p:cNvGraphicFramePr/>
          <p:nvPr/>
        </p:nvGraphicFramePr>
        <p:xfrm>
          <a:off x="1286627" y="17759"/>
          <a:ext cx="9837096" cy="2867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22">
            <a:extLst>
              <a:ext uri="{FF2B5EF4-FFF2-40B4-BE49-F238E27FC236}">
                <a16:creationId xmlns:a16="http://schemas.microsoft.com/office/drawing/2014/main" id="{F85DEE30-AC42-4FD9-95DE-D212E8633413}"/>
              </a:ext>
            </a:extLst>
          </p:cNvPr>
          <p:cNvPicPr>
            <a:picLocks noChangeAspect="1" noChangeArrowheads="1"/>
          </p:cNvPicPr>
          <p:nvPr/>
        </p:nvPicPr>
        <p:blipFill>
          <a:blip r:embed="rId7" cstate="print"/>
          <a:srcRect/>
          <a:stretch>
            <a:fillRect/>
          </a:stretch>
        </p:blipFill>
        <p:spPr bwMode="auto">
          <a:xfrm>
            <a:off x="0" y="17757"/>
            <a:ext cx="1286624" cy="1100831"/>
          </a:xfrm>
          <a:prstGeom prst="rect">
            <a:avLst/>
          </a:prstGeom>
          <a:noFill/>
          <a:ln w="9525" cap="flat">
            <a:noFill/>
            <a:round/>
            <a:headEnd/>
            <a:tailEnd/>
          </a:ln>
          <a:effectLst/>
        </p:spPr>
      </p:pic>
      <p:pic>
        <p:nvPicPr>
          <p:cNvPr id="18" name="Picture 17">
            <a:extLst>
              <a:ext uri="{FF2B5EF4-FFF2-40B4-BE49-F238E27FC236}">
                <a16:creationId xmlns:a16="http://schemas.microsoft.com/office/drawing/2014/main" id="{25CBBB3A-3DBA-4526-AAA3-4CE35C94D9F1}"/>
              </a:ext>
            </a:extLst>
          </p:cNvPr>
          <p:cNvPicPr>
            <a:picLocks noChangeAspect="1"/>
          </p:cNvPicPr>
          <p:nvPr/>
        </p:nvPicPr>
        <p:blipFill>
          <a:blip r:embed="rId8" cstate="print"/>
          <a:stretch>
            <a:fillRect/>
          </a:stretch>
        </p:blipFill>
        <p:spPr>
          <a:xfrm>
            <a:off x="11123721" y="17757"/>
            <a:ext cx="1068280" cy="1109521"/>
          </a:xfrm>
          <a:prstGeom prst="rect">
            <a:avLst/>
          </a:prstGeom>
        </p:spPr>
      </p:pic>
      <p:graphicFrame>
        <p:nvGraphicFramePr>
          <p:cNvPr id="21" name="Diagram 20">
            <a:extLst>
              <a:ext uri="{FF2B5EF4-FFF2-40B4-BE49-F238E27FC236}">
                <a16:creationId xmlns:a16="http://schemas.microsoft.com/office/drawing/2014/main" id="{CFFC1733-FB98-484A-BB3E-98D87DACB4EC}"/>
              </a:ext>
            </a:extLst>
          </p:cNvPr>
          <p:cNvGraphicFramePr/>
          <p:nvPr>
            <p:extLst>
              <p:ext uri="{D42A27DB-BD31-4B8C-83A1-F6EECF244321}">
                <p14:modId xmlns:p14="http://schemas.microsoft.com/office/powerpoint/2010/main" val="2372629205"/>
              </p:ext>
            </p:extLst>
          </p:nvPr>
        </p:nvGraphicFramePr>
        <p:xfrm>
          <a:off x="218348" y="2068498"/>
          <a:ext cx="5877653" cy="147732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5" name="Diagram 24">
            <a:extLst>
              <a:ext uri="{FF2B5EF4-FFF2-40B4-BE49-F238E27FC236}">
                <a16:creationId xmlns:a16="http://schemas.microsoft.com/office/drawing/2014/main" id="{B1703159-49E5-417F-8646-A86193CF5E0E}"/>
              </a:ext>
            </a:extLst>
          </p:cNvPr>
          <p:cNvGraphicFramePr/>
          <p:nvPr>
            <p:extLst>
              <p:ext uri="{D42A27DB-BD31-4B8C-83A1-F6EECF244321}">
                <p14:modId xmlns:p14="http://schemas.microsoft.com/office/powerpoint/2010/main" val="2700549864"/>
              </p:ext>
            </p:extLst>
          </p:nvPr>
        </p:nvGraphicFramePr>
        <p:xfrm>
          <a:off x="6205176" y="2068501"/>
          <a:ext cx="5877653" cy="4598633"/>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8" name="Picture 7" descr="C:\Users\XYZ\Downloads\New Doc 2018-08-03_1.jpg">
            <a:extLst>
              <a:ext uri="{FF2B5EF4-FFF2-40B4-BE49-F238E27FC236}">
                <a16:creationId xmlns:a16="http://schemas.microsoft.com/office/drawing/2014/main" id="{19713E4D-9F0F-4C8D-B161-6E9A84EC9C43}"/>
              </a:ext>
            </a:extLst>
          </p:cNvPr>
          <p:cNvPicPr/>
          <p:nvPr/>
        </p:nvPicPr>
        <p:blipFill>
          <a:blip r:embed="rId19" cstate="print"/>
          <a:srcRect b="12024"/>
          <a:stretch>
            <a:fillRect/>
          </a:stretch>
        </p:blipFill>
        <p:spPr bwMode="auto">
          <a:xfrm>
            <a:off x="2148400" y="3545827"/>
            <a:ext cx="3947605" cy="3121304"/>
          </a:xfrm>
          <a:prstGeom prst="rect">
            <a:avLst/>
          </a:prstGeom>
        </p:spPr>
      </p:pic>
      <p:sp>
        <p:nvSpPr>
          <p:cNvPr id="2" name="TextBox 1">
            <a:extLst>
              <a:ext uri="{FF2B5EF4-FFF2-40B4-BE49-F238E27FC236}">
                <a16:creationId xmlns:a16="http://schemas.microsoft.com/office/drawing/2014/main" id="{0E2E9E4F-20CC-4194-98CA-67B3D98EB767}"/>
              </a:ext>
            </a:extLst>
          </p:cNvPr>
          <p:cNvSpPr txBox="1"/>
          <p:nvPr/>
        </p:nvSpPr>
        <p:spPr>
          <a:xfrm>
            <a:off x="443883" y="4367813"/>
            <a:ext cx="1595343" cy="2030428"/>
          </a:xfrm>
          <a:prstGeom prst="rect">
            <a:avLst/>
          </a:prstGeom>
          <a:noFill/>
        </p:spPr>
        <p:txBody>
          <a:bodyPr wrap="square" rtlCol="0">
            <a:spAutoFit/>
          </a:bodyPr>
          <a:lstStyle/>
          <a:p>
            <a:r>
              <a:rPr lang="en-US" sz="1799" dirty="0"/>
              <a:t>X-ray of left knee joint showing mild soft tissue swelling but no bony deformities</a:t>
            </a:r>
            <a:endParaRPr lang="en-IN" sz="1799" dirty="0"/>
          </a:p>
        </p:txBody>
      </p:sp>
    </p:spTree>
    <p:extLst>
      <p:ext uri="{BB962C8B-B14F-4D97-AF65-F5344CB8AC3E}">
        <p14:creationId xmlns:p14="http://schemas.microsoft.com/office/powerpoint/2010/main" val="3209706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FFA98F18-BD2A-435B-B71D-91752F959E08}"/>
              </a:ext>
            </a:extLst>
          </p:cNvPr>
          <p:cNvGraphicFramePr/>
          <p:nvPr/>
        </p:nvGraphicFramePr>
        <p:xfrm>
          <a:off x="1286627" y="17759"/>
          <a:ext cx="9837096" cy="2867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22">
            <a:extLst>
              <a:ext uri="{FF2B5EF4-FFF2-40B4-BE49-F238E27FC236}">
                <a16:creationId xmlns:a16="http://schemas.microsoft.com/office/drawing/2014/main" id="{F85DEE30-AC42-4FD9-95DE-D212E8633413}"/>
              </a:ext>
            </a:extLst>
          </p:cNvPr>
          <p:cNvPicPr>
            <a:picLocks noChangeAspect="1" noChangeArrowheads="1"/>
          </p:cNvPicPr>
          <p:nvPr/>
        </p:nvPicPr>
        <p:blipFill>
          <a:blip r:embed="rId7" cstate="print"/>
          <a:srcRect/>
          <a:stretch>
            <a:fillRect/>
          </a:stretch>
        </p:blipFill>
        <p:spPr bwMode="auto">
          <a:xfrm>
            <a:off x="0" y="17757"/>
            <a:ext cx="1286624" cy="1100831"/>
          </a:xfrm>
          <a:prstGeom prst="rect">
            <a:avLst/>
          </a:prstGeom>
          <a:noFill/>
          <a:ln w="9525" cap="flat">
            <a:noFill/>
            <a:round/>
            <a:headEnd/>
            <a:tailEnd/>
          </a:ln>
          <a:effectLst/>
        </p:spPr>
      </p:pic>
      <p:pic>
        <p:nvPicPr>
          <p:cNvPr id="18" name="Picture 17">
            <a:extLst>
              <a:ext uri="{FF2B5EF4-FFF2-40B4-BE49-F238E27FC236}">
                <a16:creationId xmlns:a16="http://schemas.microsoft.com/office/drawing/2014/main" id="{25CBBB3A-3DBA-4526-AAA3-4CE35C94D9F1}"/>
              </a:ext>
            </a:extLst>
          </p:cNvPr>
          <p:cNvPicPr>
            <a:picLocks noChangeAspect="1"/>
          </p:cNvPicPr>
          <p:nvPr/>
        </p:nvPicPr>
        <p:blipFill>
          <a:blip r:embed="rId8" cstate="print"/>
          <a:stretch>
            <a:fillRect/>
          </a:stretch>
        </p:blipFill>
        <p:spPr>
          <a:xfrm>
            <a:off x="11123721" y="17757"/>
            <a:ext cx="1068280" cy="1109521"/>
          </a:xfrm>
          <a:prstGeom prst="rect">
            <a:avLst/>
          </a:prstGeom>
        </p:spPr>
      </p:pic>
      <p:graphicFrame>
        <p:nvGraphicFramePr>
          <p:cNvPr id="21" name="Diagram 20">
            <a:extLst>
              <a:ext uri="{FF2B5EF4-FFF2-40B4-BE49-F238E27FC236}">
                <a16:creationId xmlns:a16="http://schemas.microsoft.com/office/drawing/2014/main" id="{CFFC1733-FB98-484A-BB3E-98D87DACB4EC}"/>
              </a:ext>
            </a:extLst>
          </p:cNvPr>
          <p:cNvGraphicFramePr/>
          <p:nvPr>
            <p:extLst>
              <p:ext uri="{D42A27DB-BD31-4B8C-83A1-F6EECF244321}">
                <p14:modId xmlns:p14="http://schemas.microsoft.com/office/powerpoint/2010/main" val="3716916501"/>
              </p:ext>
            </p:extLst>
          </p:nvPr>
        </p:nvGraphicFramePr>
        <p:xfrm>
          <a:off x="218348" y="2068500"/>
          <a:ext cx="5877653" cy="459863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5" name="Diagram 24">
            <a:extLst>
              <a:ext uri="{FF2B5EF4-FFF2-40B4-BE49-F238E27FC236}">
                <a16:creationId xmlns:a16="http://schemas.microsoft.com/office/drawing/2014/main" id="{B1703159-49E5-417F-8646-A86193CF5E0E}"/>
              </a:ext>
            </a:extLst>
          </p:cNvPr>
          <p:cNvGraphicFramePr/>
          <p:nvPr>
            <p:extLst>
              <p:ext uri="{D42A27DB-BD31-4B8C-83A1-F6EECF244321}">
                <p14:modId xmlns:p14="http://schemas.microsoft.com/office/powerpoint/2010/main" val="2234102991"/>
              </p:ext>
            </p:extLst>
          </p:nvPr>
        </p:nvGraphicFramePr>
        <p:xfrm>
          <a:off x="6205176" y="2068500"/>
          <a:ext cx="5877653" cy="1770077"/>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pic>
        <p:nvPicPr>
          <p:cNvPr id="3" name="Picture 2">
            <a:extLst>
              <a:ext uri="{FF2B5EF4-FFF2-40B4-BE49-F238E27FC236}">
                <a16:creationId xmlns:a16="http://schemas.microsoft.com/office/drawing/2014/main" id="{562BA141-6118-425A-8C85-F3F2E73126B3}"/>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6205173" y="3905255"/>
            <a:ext cx="3716539" cy="2673104"/>
          </a:xfrm>
          <a:prstGeom prst="rect">
            <a:avLst/>
          </a:prstGeom>
        </p:spPr>
      </p:pic>
      <p:sp>
        <p:nvSpPr>
          <p:cNvPr id="9" name="TextBox 8">
            <a:extLst>
              <a:ext uri="{FF2B5EF4-FFF2-40B4-BE49-F238E27FC236}">
                <a16:creationId xmlns:a16="http://schemas.microsoft.com/office/drawing/2014/main" id="{59FE9406-F965-45B1-A19F-33F69EDE26F5}"/>
              </a:ext>
            </a:extLst>
          </p:cNvPr>
          <p:cNvSpPr txBox="1"/>
          <p:nvPr/>
        </p:nvSpPr>
        <p:spPr>
          <a:xfrm>
            <a:off x="10030883" y="4176857"/>
            <a:ext cx="2032988" cy="1199816"/>
          </a:xfrm>
          <a:prstGeom prst="rect">
            <a:avLst/>
          </a:prstGeom>
          <a:noFill/>
        </p:spPr>
        <p:txBody>
          <a:bodyPr wrap="square" rtlCol="0">
            <a:spAutoFit/>
          </a:bodyPr>
          <a:lstStyle/>
          <a:p>
            <a:r>
              <a:rPr lang="en-US" sz="1799" dirty="0"/>
              <a:t>FNAC sample from left axillary lymph node showing acid fast bacilli</a:t>
            </a:r>
            <a:endParaRPr lang="en-IN" sz="1799" dirty="0"/>
          </a:p>
        </p:txBody>
      </p:sp>
    </p:spTree>
    <p:extLst>
      <p:ext uri="{BB962C8B-B14F-4D97-AF65-F5344CB8AC3E}">
        <p14:creationId xmlns:p14="http://schemas.microsoft.com/office/powerpoint/2010/main" val="4005979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a:extLst>
              <a:ext uri="{FF2B5EF4-FFF2-40B4-BE49-F238E27FC236}">
                <a16:creationId xmlns:a16="http://schemas.microsoft.com/office/drawing/2014/main" id="{FFA98F18-BD2A-435B-B71D-91752F959E08}"/>
              </a:ext>
            </a:extLst>
          </p:cNvPr>
          <p:cNvGraphicFramePr/>
          <p:nvPr/>
        </p:nvGraphicFramePr>
        <p:xfrm>
          <a:off x="1286627" y="17759"/>
          <a:ext cx="9837096" cy="28674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5" name="Picture 22">
            <a:extLst>
              <a:ext uri="{FF2B5EF4-FFF2-40B4-BE49-F238E27FC236}">
                <a16:creationId xmlns:a16="http://schemas.microsoft.com/office/drawing/2014/main" id="{F85DEE30-AC42-4FD9-95DE-D212E8633413}"/>
              </a:ext>
            </a:extLst>
          </p:cNvPr>
          <p:cNvPicPr>
            <a:picLocks noChangeAspect="1" noChangeArrowheads="1"/>
          </p:cNvPicPr>
          <p:nvPr/>
        </p:nvPicPr>
        <p:blipFill>
          <a:blip r:embed="rId7" cstate="print"/>
          <a:srcRect/>
          <a:stretch>
            <a:fillRect/>
          </a:stretch>
        </p:blipFill>
        <p:spPr bwMode="auto">
          <a:xfrm>
            <a:off x="0" y="17757"/>
            <a:ext cx="1286624" cy="1100831"/>
          </a:xfrm>
          <a:prstGeom prst="rect">
            <a:avLst/>
          </a:prstGeom>
          <a:noFill/>
          <a:ln w="9525" cap="flat">
            <a:noFill/>
            <a:round/>
            <a:headEnd/>
            <a:tailEnd/>
          </a:ln>
          <a:effectLst/>
        </p:spPr>
      </p:pic>
      <p:pic>
        <p:nvPicPr>
          <p:cNvPr id="18" name="Picture 17">
            <a:extLst>
              <a:ext uri="{FF2B5EF4-FFF2-40B4-BE49-F238E27FC236}">
                <a16:creationId xmlns:a16="http://schemas.microsoft.com/office/drawing/2014/main" id="{25CBBB3A-3DBA-4526-AAA3-4CE35C94D9F1}"/>
              </a:ext>
            </a:extLst>
          </p:cNvPr>
          <p:cNvPicPr>
            <a:picLocks noChangeAspect="1"/>
          </p:cNvPicPr>
          <p:nvPr/>
        </p:nvPicPr>
        <p:blipFill>
          <a:blip r:embed="rId8" cstate="print"/>
          <a:stretch>
            <a:fillRect/>
          </a:stretch>
        </p:blipFill>
        <p:spPr>
          <a:xfrm>
            <a:off x="11123721" y="17757"/>
            <a:ext cx="1068280" cy="1109521"/>
          </a:xfrm>
          <a:prstGeom prst="rect">
            <a:avLst/>
          </a:prstGeom>
        </p:spPr>
      </p:pic>
      <p:graphicFrame>
        <p:nvGraphicFramePr>
          <p:cNvPr id="21" name="Diagram 20">
            <a:extLst>
              <a:ext uri="{FF2B5EF4-FFF2-40B4-BE49-F238E27FC236}">
                <a16:creationId xmlns:a16="http://schemas.microsoft.com/office/drawing/2014/main" id="{CFFC1733-FB98-484A-BB3E-98D87DACB4EC}"/>
              </a:ext>
            </a:extLst>
          </p:cNvPr>
          <p:cNvGraphicFramePr/>
          <p:nvPr>
            <p:extLst>
              <p:ext uri="{D42A27DB-BD31-4B8C-83A1-F6EECF244321}">
                <p14:modId xmlns:p14="http://schemas.microsoft.com/office/powerpoint/2010/main" val="3970541451"/>
              </p:ext>
            </p:extLst>
          </p:nvPr>
        </p:nvGraphicFramePr>
        <p:xfrm>
          <a:off x="218348" y="2068497"/>
          <a:ext cx="5877653" cy="1518083"/>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graphicFrame>
        <p:nvGraphicFramePr>
          <p:cNvPr id="25" name="Diagram 24">
            <a:extLst>
              <a:ext uri="{FF2B5EF4-FFF2-40B4-BE49-F238E27FC236}">
                <a16:creationId xmlns:a16="http://schemas.microsoft.com/office/drawing/2014/main" id="{B1703159-49E5-417F-8646-A86193CF5E0E}"/>
              </a:ext>
            </a:extLst>
          </p:cNvPr>
          <p:cNvGraphicFramePr/>
          <p:nvPr>
            <p:extLst>
              <p:ext uri="{D42A27DB-BD31-4B8C-83A1-F6EECF244321}">
                <p14:modId xmlns:p14="http://schemas.microsoft.com/office/powerpoint/2010/main" val="1385307524"/>
              </p:ext>
            </p:extLst>
          </p:nvPr>
        </p:nvGraphicFramePr>
        <p:xfrm>
          <a:off x="6205176" y="2068499"/>
          <a:ext cx="5877653" cy="4696287"/>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13" name="Diagram 12">
            <a:extLst>
              <a:ext uri="{FF2B5EF4-FFF2-40B4-BE49-F238E27FC236}">
                <a16:creationId xmlns:a16="http://schemas.microsoft.com/office/drawing/2014/main" id="{586629C4-BAD5-4632-A772-F5ACD45B99F9}"/>
              </a:ext>
            </a:extLst>
          </p:cNvPr>
          <p:cNvGraphicFramePr/>
          <p:nvPr>
            <p:extLst>
              <p:ext uri="{D42A27DB-BD31-4B8C-83A1-F6EECF244321}">
                <p14:modId xmlns:p14="http://schemas.microsoft.com/office/powerpoint/2010/main" val="864540911"/>
              </p:ext>
            </p:extLst>
          </p:nvPr>
        </p:nvGraphicFramePr>
        <p:xfrm>
          <a:off x="218348" y="3626530"/>
          <a:ext cx="5877653" cy="1407111"/>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graphicFrame>
        <p:nvGraphicFramePr>
          <p:cNvPr id="31" name="Diagram 30">
            <a:extLst>
              <a:ext uri="{FF2B5EF4-FFF2-40B4-BE49-F238E27FC236}">
                <a16:creationId xmlns:a16="http://schemas.microsoft.com/office/drawing/2014/main" id="{6D9ABAF3-CBFA-4831-9D5C-C02ACD06DC7F}"/>
              </a:ext>
            </a:extLst>
          </p:cNvPr>
          <p:cNvGraphicFramePr/>
          <p:nvPr>
            <p:extLst>
              <p:ext uri="{D42A27DB-BD31-4B8C-83A1-F6EECF244321}">
                <p14:modId xmlns:p14="http://schemas.microsoft.com/office/powerpoint/2010/main" val="3237761057"/>
              </p:ext>
            </p:extLst>
          </p:nvPr>
        </p:nvGraphicFramePr>
        <p:xfrm>
          <a:off x="218348" y="5073591"/>
          <a:ext cx="5877653" cy="1629055"/>
        </p:xfrm>
        <a:graphic>
          <a:graphicData uri="http://schemas.openxmlformats.org/drawingml/2006/diagram">
            <dgm:relIds xmlns:dgm="http://schemas.openxmlformats.org/drawingml/2006/diagram" xmlns:r="http://schemas.openxmlformats.org/officeDocument/2006/relationships" r:dm="rId24" r:lo="rId25" r:qs="rId26" r:cs="rId27"/>
          </a:graphicData>
        </a:graphic>
      </p:graphicFrame>
    </p:spTree>
    <p:extLst>
      <p:ext uri="{BB962C8B-B14F-4D97-AF65-F5344CB8AC3E}">
        <p14:creationId xmlns:p14="http://schemas.microsoft.com/office/powerpoint/2010/main" val="3253895256"/>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1C647B"/>
      </a:dk2>
      <a:lt2>
        <a:srgbClr val="98B7D3"/>
      </a:lt2>
      <a:accent1>
        <a:srgbClr val="274FA4"/>
      </a:accent1>
      <a:accent2>
        <a:srgbClr val="48A8D0"/>
      </a:accent2>
      <a:accent3>
        <a:srgbClr val="53B18F"/>
      </a:accent3>
      <a:accent4>
        <a:srgbClr val="D78D38"/>
      </a:accent4>
      <a:accent5>
        <a:srgbClr val="BA3F51"/>
      </a:accent5>
      <a:accent6>
        <a:srgbClr val="AE52D9"/>
      </a:accent6>
      <a:hlink>
        <a:srgbClr val="2AA2DA"/>
      </a:hlink>
      <a:folHlink>
        <a:srgbClr val="76A3B8"/>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92000"/>
                <a:satMod val="180000"/>
                <a:lumMod val="114000"/>
              </a:schemeClr>
            </a:gs>
            <a:gs pos="100000">
              <a:schemeClr val="phClr">
                <a:shade val="92000"/>
                <a:satMod val="170000"/>
                <a:lumMod val="96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DEB094D4-7FD8-4F86-93D5-B0F1341EF586}"/>
    </a:ext>
  </a:extLst>
</a:theme>
</file>

<file path=docProps/app.xml><?xml version="1.0" encoding="utf-8"?>
<Properties xmlns="http://schemas.openxmlformats.org/officeDocument/2006/extended-properties" xmlns:vt="http://schemas.openxmlformats.org/officeDocument/2006/docPropsVTypes">
  <Template>Droplet</Template>
  <TotalTime>290</TotalTime>
  <Words>972</Words>
  <Application>Microsoft Office PowerPoint</Application>
  <PresentationFormat>Widescreen</PresentationFormat>
  <Paragraphs>42</Paragraphs>
  <Slides>4</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Tw Cen MT</vt:lpstr>
      <vt:lpstr>Droplet</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Agnibho Mondal</dc:creator>
  <cp:lastModifiedBy>Dr. Agnibho Mondal</cp:lastModifiedBy>
  <cp:revision>75</cp:revision>
  <dcterms:created xsi:type="dcterms:W3CDTF">2018-11-28T12:23:58Z</dcterms:created>
  <dcterms:modified xsi:type="dcterms:W3CDTF">2018-11-29T12:12:11Z</dcterms:modified>
</cp:coreProperties>
</file>