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0862588" cy="43891200"/>
  <p:notesSz cx="9925050" cy="1435735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" charset="0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" charset="0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" charset="0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" charset="0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259" y="-592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9925050" cy="14357350"/>
          </a:xfrm>
          <a:prstGeom prst="roundRect">
            <a:avLst>
              <a:gd name="adj" fmla="val 14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0" y="0"/>
            <a:ext cx="4287838" cy="7524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573713" y="0"/>
            <a:ext cx="4391025" cy="7524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044825" y="1073150"/>
            <a:ext cx="3773488" cy="5368925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285875" y="6873875"/>
            <a:ext cx="7285038" cy="64404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128520" tIns="64440" rIns="128520" bIns="6444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13639800"/>
            <a:ext cx="4287838" cy="749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5573713" y="13639800"/>
            <a:ext cx="4389437" cy="7477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128520" tIns="64440" rIns="128520" bIns="6444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rgbClr val="000000"/>
                </a:solidFill>
              </a:defRPr>
            </a:lvl1pPr>
          </a:lstStyle>
          <a:p>
            <a:fld id="{D1A5F2B8-B993-4F00-98DF-D0D97AAA637D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32665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CA76532-0B4A-4216-88F3-1A813B917F97}" type="slidenum">
              <a:rPr lang="en-AU"/>
              <a:pPr/>
              <a:t>1</a:t>
            </a:fld>
            <a:endParaRPr lang="en-AU"/>
          </a:p>
        </p:txBody>
      </p:sp>
      <p:sp>
        <p:nvSpPr>
          <p:cNvPr id="40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044825" y="1073150"/>
            <a:ext cx="3775075" cy="53705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285875" y="6873875"/>
            <a:ext cx="7286625" cy="6442075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23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4575" y="13635038"/>
            <a:ext cx="26233438" cy="94075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29150" y="24871363"/>
            <a:ext cx="21604288" cy="112172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7779DB0-67AD-4F01-9DDB-DD37032469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D456703-A8CE-4CF2-BBBD-86DEE9EA30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988463" y="3902075"/>
            <a:ext cx="6556375" cy="351107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4575" y="3902075"/>
            <a:ext cx="19521488" cy="351107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8C26993-AD86-402A-9144-ECDA171025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967C8BC-1460-4306-B9B3-5303F848A9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8203525"/>
            <a:ext cx="26233438" cy="87185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18602325"/>
            <a:ext cx="26233438" cy="96012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F3CED49-CD71-4C59-9EA2-02A11FEC86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14575" y="12679363"/>
            <a:ext cx="13038138" cy="2633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505113" y="12679363"/>
            <a:ext cx="13039725" cy="2633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30E665F-E5BD-4D78-BDAF-468A5C954E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050" y="1757363"/>
            <a:ext cx="27776488" cy="7315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43050" y="9825038"/>
            <a:ext cx="13636625" cy="40941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3050" y="13919200"/>
            <a:ext cx="13636625" cy="25288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678150" y="9825038"/>
            <a:ext cx="13641388" cy="40941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678150" y="13919200"/>
            <a:ext cx="13641388" cy="25288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648DC22-464E-449E-9209-855F5B6E1D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F08B2CB-CAD7-4EED-9E02-177C760431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D20E92F-0D35-4A22-9121-14167C8920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050" y="1747838"/>
            <a:ext cx="10153650" cy="74374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66588" y="1747838"/>
            <a:ext cx="17252950" cy="374602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43050" y="9185275"/>
            <a:ext cx="10153650" cy="300228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261C0BC-02C8-49F6-8167-4ED5EC447C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9963" y="30724475"/>
            <a:ext cx="18516600" cy="36258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49963" y="3921125"/>
            <a:ext cx="18516600" cy="263350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49963" y="34350325"/>
            <a:ext cx="18516600" cy="51514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6F87357-3AC3-4BB1-91DA-93DD98A353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314575" y="3902075"/>
            <a:ext cx="26230263" cy="73136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426600" tIns="213480" rIns="426600" bIns="2134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14575" y="12679363"/>
            <a:ext cx="26230263" cy="263334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426600" tIns="213480" rIns="426600" bIns="2134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2314575" y="39989125"/>
            <a:ext cx="6429375" cy="29273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10544175" y="39989125"/>
            <a:ext cx="9772650" cy="29273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22117050" y="39989125"/>
            <a:ext cx="6427788" cy="29257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426600" tIns="213480" rIns="426600" bIns="21348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6500">
                <a:solidFill>
                  <a:srgbClr val="000000"/>
                </a:solidFill>
              </a:defRPr>
            </a:lvl1pPr>
          </a:lstStyle>
          <a:p>
            <a:fld id="{99BEBB68-B690-476A-A1C3-6881A7F38AE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30861000" cy="43891200"/>
          </a:xfrm>
          <a:prstGeom prst="rect">
            <a:avLst/>
          </a:prstGeom>
          <a:noFill/>
          <a:ln w="255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5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500">
          <a:solidFill>
            <a:srgbClr val="000000"/>
          </a:solidFill>
          <a:latin typeface="Times New Roman" pitchFamily="16" charset="0"/>
          <a:ea typeface="AR PL UMing CN" charset="0"/>
          <a:cs typeface="AR PL UMing CN" charset="0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500">
          <a:solidFill>
            <a:srgbClr val="000000"/>
          </a:solidFill>
          <a:latin typeface="Times New Roman" pitchFamily="16" charset="0"/>
          <a:ea typeface="AR PL UMing CN" charset="0"/>
          <a:cs typeface="AR PL UMing CN" charset="0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500">
          <a:solidFill>
            <a:srgbClr val="000000"/>
          </a:solidFill>
          <a:latin typeface="Times New Roman" pitchFamily="16" charset="0"/>
          <a:ea typeface="AR PL UMing CN" charset="0"/>
          <a:cs typeface="AR PL UMing CN" charset="0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500">
          <a:solidFill>
            <a:srgbClr val="000000"/>
          </a:solidFill>
          <a:latin typeface="Times New Roman" pitchFamily="16" charset="0"/>
          <a:ea typeface="AR PL UMing CN" charset="0"/>
          <a:cs typeface="AR PL UMing CN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500">
          <a:solidFill>
            <a:srgbClr val="000000"/>
          </a:solidFill>
          <a:latin typeface="Times New Roman" pitchFamily="16" charset="0"/>
          <a:ea typeface="AR PL UMing CN" charset="0"/>
          <a:cs typeface="AR PL UMing CN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500">
          <a:solidFill>
            <a:srgbClr val="000000"/>
          </a:solidFill>
          <a:latin typeface="Times New Roman" pitchFamily="16" charset="0"/>
          <a:ea typeface="AR PL UMing CN" charset="0"/>
          <a:cs typeface="AR PL UMing CN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500">
          <a:solidFill>
            <a:srgbClr val="000000"/>
          </a:solidFill>
          <a:latin typeface="Times New Roman" pitchFamily="16" charset="0"/>
          <a:ea typeface="AR PL UMing CN" charset="0"/>
          <a:cs typeface="AR PL UMing CN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500">
          <a:solidFill>
            <a:srgbClr val="000000"/>
          </a:solidFill>
          <a:latin typeface="Times New Roman" pitchFamily="16" charset="0"/>
          <a:ea typeface="AR PL UMing CN" charset="0"/>
          <a:cs typeface="AR PL UMing CN" charset="0"/>
        </a:defRPr>
      </a:lvl9pPr>
    </p:titleStyle>
    <p:bodyStyle>
      <a:lvl1pPr marL="342900" indent="-342900" algn="l" defTabSz="457200" rtl="0" eaLnBrk="0" fontAlgn="base" hangingPunct="0">
        <a:spcBef>
          <a:spcPts val="37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9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32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31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2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23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93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23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93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23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93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23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93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23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93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23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93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apps.who.int/iris/bitstream/handle/10665/186275/9789241509565_eng.pdf" TargetMode="External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28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5926138" y="0"/>
            <a:ext cx="19873912" cy="7112000"/>
          </a:xfrm>
          <a:prstGeom prst="rect">
            <a:avLst/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lIns="540000" tIns="1080000" rIns="540000" bIns="540000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  <a:tab pos="13258800" algn="l"/>
                <a:tab pos="13716000" algn="l"/>
                <a:tab pos="14173200" algn="l"/>
                <a:tab pos="14630400" algn="l"/>
                <a:tab pos="15087600" algn="l"/>
                <a:tab pos="15544800" algn="l"/>
                <a:tab pos="16002000" algn="l"/>
                <a:tab pos="16459200" algn="l"/>
                <a:tab pos="16916400" algn="l"/>
                <a:tab pos="17373600" algn="l"/>
                <a:tab pos="17830800" algn="l"/>
                <a:tab pos="18288000" algn="l"/>
                <a:tab pos="18745200" algn="l"/>
                <a:tab pos="19202400" algn="l"/>
              </a:tabLst>
            </a:pPr>
            <a:r>
              <a:rPr lang="en-GB" sz="10000" b="1">
                <a:solidFill>
                  <a:srgbClr val="006699"/>
                </a:solidFill>
                <a:latin typeface="Arial" charset="0"/>
              </a:rPr>
              <a:t>Multiple Opportunistic Infections in HIV</a:t>
            </a: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7016750"/>
            <a:ext cx="30861000" cy="325438"/>
          </a:xfrm>
          <a:prstGeom prst="rect">
            <a:avLst/>
          </a:prstGeom>
          <a:gradFill rotWithShape="0">
            <a:gsLst>
              <a:gs pos="0">
                <a:srgbClr val="CC3300"/>
              </a:gs>
              <a:gs pos="50000">
                <a:srgbClr val="FF9900"/>
              </a:gs>
              <a:gs pos="100000">
                <a:srgbClr val="CC3300"/>
              </a:gs>
            </a:gsLst>
            <a:lin ang="10800000" scaled="1"/>
          </a:gra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-723106" y="0"/>
            <a:ext cx="30861000" cy="43891200"/>
          </a:xfrm>
          <a:prstGeom prst="rect">
            <a:avLst/>
          </a:prstGeom>
          <a:noFill/>
          <a:ln w="255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918087" y="31168992"/>
            <a:ext cx="9751105" cy="12123883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FFC000"/>
            </a:solidFill>
            <a:miter lim="800000"/>
            <a:headEnd/>
            <a:tailEnd/>
          </a:ln>
          <a:effectLst/>
        </p:spPr>
        <p:txBody>
          <a:bodyPr lIns="360000" tIns="360000" rIns="360000" bIns="360000"/>
          <a:lstStyle/>
          <a:p>
            <a:pPr>
              <a:spcBef>
                <a:spcPts val="2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b="1" dirty="0">
                <a:solidFill>
                  <a:srgbClr val="0070C0"/>
                </a:solidFill>
                <a:latin typeface="Arial" charset="0"/>
              </a:rPr>
              <a:t>MRI Brain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892521" y="21945600"/>
            <a:ext cx="9689113" cy="9012965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FFC000"/>
            </a:solidFill>
            <a:miter lim="800000"/>
            <a:headEnd/>
            <a:tailEnd/>
          </a:ln>
          <a:effectLst/>
        </p:spPr>
        <p:txBody>
          <a:bodyPr lIns="360000" tIns="360000" rIns="360000" bIns="360000"/>
          <a:lstStyle/>
          <a:p>
            <a:pPr>
              <a:spcBef>
                <a:spcPts val="2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000" b="1" dirty="0">
                <a:solidFill>
                  <a:srgbClr val="006699"/>
                </a:solidFill>
                <a:latin typeface="Arial" charset="0"/>
              </a:rPr>
              <a:t>Presentation</a:t>
            </a:r>
          </a:p>
          <a:p>
            <a:pPr>
              <a:spcBef>
                <a:spcPts val="7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800" b="1" dirty="0">
                <a:solidFill>
                  <a:srgbClr val="000000"/>
                </a:solidFill>
                <a:latin typeface="Arial" charset="0"/>
              </a:rPr>
              <a:t>A 29 year old female patient presented with progressive right sided hemiparesis for past 2 weeks and drowsiness for past 10 days. </a:t>
            </a:r>
          </a:p>
          <a:p>
            <a:pPr>
              <a:spcBef>
                <a:spcPts val="7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800" b="1" dirty="0">
              <a:solidFill>
                <a:srgbClr val="000000"/>
              </a:solidFill>
              <a:latin typeface="Arial" charset="0"/>
            </a:endParaRPr>
          </a:p>
          <a:p>
            <a:pPr>
              <a:spcBef>
                <a:spcPts val="7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800" b="1" dirty="0">
                <a:solidFill>
                  <a:srgbClr val="000000"/>
                </a:solidFill>
                <a:latin typeface="Arial" charset="0"/>
              </a:rPr>
              <a:t>She had incontinence of bladder. She was also having bloody </a:t>
            </a:r>
            <a:r>
              <a:rPr lang="en-AU" sz="2800" b="1" dirty="0" err="1">
                <a:solidFill>
                  <a:srgbClr val="000000"/>
                </a:solidFill>
                <a:latin typeface="Arial" charset="0"/>
              </a:rPr>
              <a:t>diarhhoea</a:t>
            </a:r>
            <a:r>
              <a:rPr lang="en-AU" sz="2800" b="1" dirty="0">
                <a:solidFill>
                  <a:srgbClr val="000000"/>
                </a:solidFill>
                <a:latin typeface="Arial" charset="0"/>
              </a:rPr>
              <a:t> for more than one month.</a:t>
            </a:r>
          </a:p>
          <a:p>
            <a:pPr>
              <a:spcBef>
                <a:spcPts val="7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800" b="1" dirty="0">
              <a:solidFill>
                <a:srgbClr val="000000"/>
              </a:solidFill>
              <a:latin typeface="Arial" charset="0"/>
            </a:endParaRPr>
          </a:p>
          <a:p>
            <a:pPr>
              <a:spcBef>
                <a:spcPts val="7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800" b="1" dirty="0">
                <a:solidFill>
                  <a:srgbClr val="000000"/>
                </a:solidFill>
                <a:latin typeface="Arial" charset="0"/>
              </a:rPr>
              <a:t>She had recently been diagnosed as HIV-1 positive and was ART naïve.</a:t>
            </a:r>
          </a:p>
          <a:p>
            <a:pPr>
              <a:spcBef>
                <a:spcPts val="7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800" b="1" dirty="0">
              <a:solidFill>
                <a:srgbClr val="000000"/>
              </a:solidFill>
              <a:latin typeface="Arial" charset="0"/>
            </a:endParaRPr>
          </a:p>
          <a:p>
            <a:pPr>
              <a:spcBef>
                <a:spcPts val="7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800" b="1" dirty="0">
                <a:solidFill>
                  <a:srgbClr val="000000"/>
                </a:solidFill>
                <a:latin typeface="Arial" charset="0"/>
              </a:rPr>
              <a:t>She had a past history of extra-pulmonary tuberculosis for which she received category-I anti-tubercular therapy.</a:t>
            </a:r>
          </a:p>
          <a:p>
            <a:pPr>
              <a:spcBef>
                <a:spcPts val="7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800" b="1" dirty="0">
              <a:solidFill>
                <a:srgbClr val="000000"/>
              </a:solidFill>
              <a:latin typeface="Arial" charset="0"/>
            </a:endParaRPr>
          </a:p>
          <a:p>
            <a:pPr>
              <a:spcBef>
                <a:spcPts val="7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800" b="1" dirty="0">
                <a:solidFill>
                  <a:srgbClr val="000000"/>
                </a:solidFill>
                <a:latin typeface="Arial" charset="0"/>
              </a:rPr>
              <a:t>Ophthalmological examination done which showed no features of CMV </a:t>
            </a:r>
            <a:r>
              <a:rPr lang="en-AU" sz="2800" b="1" dirty="0" err="1">
                <a:solidFill>
                  <a:srgbClr val="000000"/>
                </a:solidFill>
                <a:latin typeface="Arial" charset="0"/>
              </a:rPr>
              <a:t>chorio</a:t>
            </a:r>
            <a:r>
              <a:rPr lang="en-AU" sz="2800" b="1" dirty="0">
                <a:solidFill>
                  <a:srgbClr val="000000"/>
                </a:solidFill>
                <a:latin typeface="Arial" charset="0"/>
              </a:rPr>
              <a:t>-retinitis.</a:t>
            </a: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980079" y="11242654"/>
            <a:ext cx="9689113" cy="10348934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FFC000"/>
            </a:solidFill>
            <a:miter lim="800000"/>
            <a:headEnd/>
            <a:tailEnd/>
          </a:ln>
          <a:effectLst/>
        </p:spPr>
        <p:txBody>
          <a:bodyPr lIns="360000" tIns="360000" rIns="360000" bIns="360000"/>
          <a:lstStyle/>
          <a:p>
            <a:pPr>
              <a:spcBef>
                <a:spcPts val="2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000" b="1" dirty="0">
                <a:solidFill>
                  <a:srgbClr val="006699"/>
                </a:solidFill>
                <a:latin typeface="Arial" charset="0"/>
              </a:rPr>
              <a:t>Introduction</a:t>
            </a:r>
          </a:p>
          <a:p>
            <a:pPr>
              <a:spcBef>
                <a:spcPts val="2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4000" b="1" dirty="0">
              <a:solidFill>
                <a:srgbClr val="006699"/>
              </a:solidFill>
              <a:latin typeface="Arial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Infection with HIV results in progressive depletion of the CD4 T-lymphocytes and the development of multiple opportunistic infections (OI) which is a serious cause of concern regarding outcome.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8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IN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Anti-Retroviral Therapy (ART) has a profound effect on the incidence of HIV related OIs and is the key factor for the decline in observed HIV related mortality across the globe.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IN" sz="28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IN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World Health Organization (WHO) recommends initiation of ART among all HIV infected persons regardless of WHO clinical stage and CD4 cell count.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IN" sz="28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IN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But a significant number of ART naïve HIV infected persons continue to present with advanced disease.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11050192" y="11275847"/>
            <a:ext cx="13448902" cy="8819456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FFC000"/>
            </a:solidFill>
            <a:miter lim="800000"/>
            <a:headEnd/>
            <a:tailEnd/>
          </a:ln>
          <a:effectLst/>
        </p:spPr>
        <p:txBody>
          <a:bodyPr lIns="360000" tIns="360000" rIns="360000" bIns="360000" numCol="2"/>
          <a:lstStyle/>
          <a:p>
            <a:pPr marL="381000" indent="-379413">
              <a:spcBef>
                <a:spcPts val="2500"/>
              </a:spcBef>
              <a:buClrTx/>
              <a:buFontTx/>
              <a:buNone/>
              <a:tabLst>
                <a:tab pos="381000" algn="l"/>
                <a:tab pos="1295400" algn="l"/>
                <a:tab pos="2209800" algn="l"/>
                <a:tab pos="3124200" algn="l"/>
                <a:tab pos="4038600" algn="l"/>
                <a:tab pos="4953000" algn="l"/>
                <a:tab pos="5867400" algn="l"/>
                <a:tab pos="6781800" algn="l"/>
                <a:tab pos="7696200" algn="l"/>
                <a:tab pos="8610600" algn="l"/>
                <a:tab pos="9525000" algn="l"/>
                <a:tab pos="10439400" algn="l"/>
              </a:tabLst>
            </a:pPr>
            <a:r>
              <a:rPr lang="en-GB" sz="4000" b="1" dirty="0">
                <a:solidFill>
                  <a:srgbClr val="006699"/>
                </a:solidFill>
                <a:latin typeface="Arial" charset="0"/>
              </a:rPr>
              <a:t>Examination</a:t>
            </a:r>
          </a:p>
          <a:p>
            <a:pPr marL="381000" indent="-379413">
              <a:spcBef>
                <a:spcPts val="2500"/>
              </a:spcBef>
              <a:buClrTx/>
              <a:buFontTx/>
              <a:buNone/>
              <a:tabLst>
                <a:tab pos="381000" algn="l"/>
                <a:tab pos="1295400" algn="l"/>
                <a:tab pos="2209800" algn="l"/>
                <a:tab pos="3124200" algn="l"/>
                <a:tab pos="4038600" algn="l"/>
                <a:tab pos="4953000" algn="l"/>
                <a:tab pos="5867400" algn="l"/>
                <a:tab pos="6781800" algn="l"/>
                <a:tab pos="7696200" algn="l"/>
                <a:tab pos="8610600" algn="l"/>
                <a:tab pos="9525000" algn="l"/>
                <a:tab pos="10439400" algn="l"/>
              </a:tabLst>
            </a:pPr>
            <a:r>
              <a:rPr lang="en-AU" sz="2800" b="1" dirty="0">
                <a:solidFill>
                  <a:srgbClr val="000000"/>
                </a:solidFill>
                <a:latin typeface="Arial" charset="0"/>
              </a:rPr>
              <a:t>Patient disoriented and drowsy.</a:t>
            </a:r>
          </a:p>
          <a:p>
            <a:pPr marL="381000" indent="-379413">
              <a:spcBef>
                <a:spcPts val="2500"/>
              </a:spcBef>
              <a:buClrTx/>
              <a:buFontTx/>
              <a:buNone/>
              <a:tabLst>
                <a:tab pos="381000" algn="l"/>
                <a:tab pos="1295400" algn="l"/>
                <a:tab pos="2209800" algn="l"/>
                <a:tab pos="3124200" algn="l"/>
                <a:tab pos="4038600" algn="l"/>
                <a:tab pos="4953000" algn="l"/>
                <a:tab pos="5867400" algn="l"/>
                <a:tab pos="6781800" algn="l"/>
                <a:tab pos="7696200" algn="l"/>
                <a:tab pos="8610600" algn="l"/>
                <a:tab pos="9525000" algn="l"/>
                <a:tab pos="10439400" algn="l"/>
              </a:tabLst>
            </a:pPr>
            <a:r>
              <a:rPr lang="en-AU" sz="2800" b="1" dirty="0">
                <a:solidFill>
                  <a:srgbClr val="000000"/>
                </a:solidFill>
                <a:latin typeface="Arial" charset="0"/>
              </a:rPr>
              <a:t>GCS- 8/15 (E2V2M4)</a:t>
            </a:r>
          </a:p>
          <a:p>
            <a:pPr marL="381000" indent="-379413">
              <a:spcBef>
                <a:spcPts val="2500"/>
              </a:spcBef>
              <a:buClrTx/>
              <a:buFontTx/>
              <a:buNone/>
              <a:tabLst>
                <a:tab pos="381000" algn="l"/>
                <a:tab pos="1295400" algn="l"/>
                <a:tab pos="2209800" algn="l"/>
                <a:tab pos="3124200" algn="l"/>
                <a:tab pos="4038600" algn="l"/>
                <a:tab pos="4953000" algn="l"/>
                <a:tab pos="5867400" algn="l"/>
                <a:tab pos="6781800" algn="l"/>
                <a:tab pos="7696200" algn="l"/>
                <a:tab pos="8610600" algn="l"/>
                <a:tab pos="9525000" algn="l"/>
                <a:tab pos="10439400" algn="l"/>
              </a:tabLst>
            </a:pPr>
            <a:r>
              <a:rPr lang="en-AU" sz="2800" b="1" dirty="0">
                <a:solidFill>
                  <a:srgbClr val="000000"/>
                </a:solidFill>
                <a:latin typeface="Arial" charset="0"/>
              </a:rPr>
              <a:t>Mild pallor - present.</a:t>
            </a:r>
          </a:p>
          <a:p>
            <a:pPr marL="381000" indent="-379413">
              <a:spcBef>
                <a:spcPts val="2500"/>
              </a:spcBef>
              <a:buClrTx/>
              <a:buFontTx/>
              <a:buNone/>
              <a:tabLst>
                <a:tab pos="381000" algn="l"/>
                <a:tab pos="1295400" algn="l"/>
                <a:tab pos="2209800" algn="l"/>
                <a:tab pos="3124200" algn="l"/>
                <a:tab pos="4038600" algn="l"/>
                <a:tab pos="4953000" algn="l"/>
                <a:tab pos="5867400" algn="l"/>
                <a:tab pos="6781800" algn="l"/>
                <a:tab pos="7696200" algn="l"/>
                <a:tab pos="8610600" algn="l"/>
                <a:tab pos="9525000" algn="l"/>
                <a:tab pos="10439400" algn="l"/>
              </a:tabLst>
            </a:pPr>
            <a:r>
              <a:rPr lang="en-AU" sz="2800" b="1" dirty="0">
                <a:solidFill>
                  <a:srgbClr val="000000"/>
                </a:solidFill>
                <a:latin typeface="Arial" charset="0"/>
              </a:rPr>
              <a:t>BP- 100/70</a:t>
            </a:r>
          </a:p>
          <a:p>
            <a:pPr marL="381000" indent="-379413">
              <a:spcBef>
                <a:spcPts val="2500"/>
              </a:spcBef>
              <a:buClrTx/>
              <a:buFontTx/>
              <a:buNone/>
              <a:tabLst>
                <a:tab pos="381000" algn="l"/>
                <a:tab pos="1295400" algn="l"/>
                <a:tab pos="2209800" algn="l"/>
                <a:tab pos="3124200" algn="l"/>
                <a:tab pos="4038600" algn="l"/>
                <a:tab pos="4953000" algn="l"/>
                <a:tab pos="5867400" algn="l"/>
                <a:tab pos="6781800" algn="l"/>
                <a:tab pos="7696200" algn="l"/>
                <a:tab pos="8610600" algn="l"/>
                <a:tab pos="9525000" algn="l"/>
                <a:tab pos="10439400" algn="l"/>
              </a:tabLst>
            </a:pPr>
            <a:r>
              <a:rPr lang="en-AU" sz="2800" b="1" dirty="0">
                <a:solidFill>
                  <a:srgbClr val="000000"/>
                </a:solidFill>
                <a:latin typeface="Arial" charset="0"/>
              </a:rPr>
              <a:t>Pulse rate- 70/ minute, regular</a:t>
            </a:r>
          </a:p>
          <a:p>
            <a:pPr marL="381000" indent="-379413">
              <a:spcBef>
                <a:spcPts val="2500"/>
              </a:spcBef>
              <a:buClrTx/>
              <a:buFontTx/>
              <a:buNone/>
              <a:tabLst>
                <a:tab pos="381000" algn="l"/>
                <a:tab pos="1295400" algn="l"/>
                <a:tab pos="2209800" algn="l"/>
                <a:tab pos="3124200" algn="l"/>
                <a:tab pos="4038600" algn="l"/>
                <a:tab pos="4953000" algn="l"/>
                <a:tab pos="5867400" algn="l"/>
                <a:tab pos="6781800" algn="l"/>
                <a:tab pos="7696200" algn="l"/>
                <a:tab pos="8610600" algn="l"/>
                <a:tab pos="9525000" algn="l"/>
                <a:tab pos="10439400" algn="l"/>
              </a:tabLst>
            </a:pPr>
            <a:r>
              <a:rPr lang="en-AU" sz="2800" b="1" dirty="0">
                <a:solidFill>
                  <a:srgbClr val="000000"/>
                </a:solidFill>
                <a:latin typeface="Arial" charset="0"/>
              </a:rPr>
              <a:t>Respiratory rate- 24 / minute.</a:t>
            </a:r>
          </a:p>
          <a:p>
            <a:pPr marL="381000" indent="-379413">
              <a:spcBef>
                <a:spcPts val="2500"/>
              </a:spcBef>
              <a:buClrTx/>
              <a:buFontTx/>
              <a:buNone/>
              <a:tabLst>
                <a:tab pos="381000" algn="l"/>
                <a:tab pos="1295400" algn="l"/>
                <a:tab pos="2209800" algn="l"/>
                <a:tab pos="3124200" algn="l"/>
                <a:tab pos="4038600" algn="l"/>
                <a:tab pos="4953000" algn="l"/>
                <a:tab pos="5867400" algn="l"/>
                <a:tab pos="6781800" algn="l"/>
                <a:tab pos="7696200" algn="l"/>
                <a:tab pos="8610600" algn="l"/>
                <a:tab pos="9525000" algn="l"/>
                <a:tab pos="10439400" algn="l"/>
              </a:tabLst>
            </a:pPr>
            <a:r>
              <a:rPr lang="en-AU" sz="2800" b="1" dirty="0">
                <a:solidFill>
                  <a:srgbClr val="000000"/>
                </a:solidFill>
                <a:latin typeface="Arial" charset="0"/>
              </a:rPr>
              <a:t>Examination of peri anal region revealed vesicular eruptions  with satellite ulcerations and discharge indicating genital herpes.</a:t>
            </a:r>
          </a:p>
          <a:p>
            <a:pPr marL="381000" indent="-379413">
              <a:spcBef>
                <a:spcPts val="2500"/>
              </a:spcBef>
              <a:buClrTx/>
              <a:buFontTx/>
              <a:buNone/>
              <a:tabLst>
                <a:tab pos="381000" algn="l"/>
                <a:tab pos="1295400" algn="l"/>
                <a:tab pos="2209800" algn="l"/>
                <a:tab pos="3124200" algn="l"/>
                <a:tab pos="4038600" algn="l"/>
                <a:tab pos="4953000" algn="l"/>
                <a:tab pos="5867400" algn="l"/>
                <a:tab pos="6781800" algn="l"/>
                <a:tab pos="7696200" algn="l"/>
                <a:tab pos="8610600" algn="l"/>
                <a:tab pos="9525000" algn="l"/>
                <a:tab pos="10439400" algn="l"/>
              </a:tabLst>
            </a:pPr>
            <a:r>
              <a:rPr lang="en-AU" sz="2800" b="1" dirty="0">
                <a:solidFill>
                  <a:srgbClr val="000000"/>
                </a:solidFill>
                <a:latin typeface="Arial" charset="0"/>
              </a:rPr>
              <a:t>Oral candidiasis present.</a:t>
            </a:r>
          </a:p>
          <a:p>
            <a:pPr marL="381000" indent="-379413">
              <a:spcBef>
                <a:spcPts val="2500"/>
              </a:spcBef>
              <a:buClrTx/>
              <a:buFontTx/>
              <a:buNone/>
              <a:tabLst>
                <a:tab pos="381000" algn="l"/>
                <a:tab pos="1295400" algn="l"/>
                <a:tab pos="2209800" algn="l"/>
                <a:tab pos="3124200" algn="l"/>
                <a:tab pos="4038600" algn="l"/>
                <a:tab pos="4953000" algn="l"/>
                <a:tab pos="5867400" algn="l"/>
                <a:tab pos="6781800" algn="l"/>
                <a:tab pos="7696200" algn="l"/>
                <a:tab pos="8610600" algn="l"/>
                <a:tab pos="9525000" algn="l"/>
                <a:tab pos="10439400" algn="l"/>
              </a:tabLst>
            </a:pPr>
            <a:endParaRPr lang="en-AU" sz="2800" b="1" dirty="0">
              <a:solidFill>
                <a:srgbClr val="000000"/>
              </a:solidFill>
              <a:latin typeface="Arial" charset="0"/>
            </a:endParaRPr>
          </a:p>
          <a:p>
            <a:pPr marL="381000" indent="-379413">
              <a:spcBef>
                <a:spcPts val="2500"/>
              </a:spcBef>
              <a:buClrTx/>
              <a:buFontTx/>
              <a:buNone/>
              <a:tabLst>
                <a:tab pos="381000" algn="l"/>
                <a:tab pos="1295400" algn="l"/>
                <a:tab pos="2209800" algn="l"/>
                <a:tab pos="3124200" algn="l"/>
                <a:tab pos="4038600" algn="l"/>
                <a:tab pos="4953000" algn="l"/>
                <a:tab pos="5867400" algn="l"/>
                <a:tab pos="6781800" algn="l"/>
                <a:tab pos="7696200" algn="l"/>
                <a:tab pos="8610600" algn="l"/>
                <a:tab pos="9525000" algn="l"/>
                <a:tab pos="10439400" algn="l"/>
              </a:tabLst>
            </a:pPr>
            <a:r>
              <a:rPr lang="en-AU" sz="2800" b="1" dirty="0">
                <a:solidFill>
                  <a:srgbClr val="000000"/>
                </a:solidFill>
                <a:latin typeface="Arial" charset="0"/>
              </a:rPr>
              <a:t>Neck rigidity- present, </a:t>
            </a:r>
            <a:r>
              <a:rPr lang="en-AU" sz="2800" b="1" dirty="0" err="1">
                <a:solidFill>
                  <a:srgbClr val="000000"/>
                </a:solidFill>
                <a:latin typeface="Arial" charset="0"/>
              </a:rPr>
              <a:t>Kernig’s</a:t>
            </a:r>
            <a:r>
              <a:rPr lang="en-AU" sz="2800" b="1" dirty="0">
                <a:solidFill>
                  <a:srgbClr val="000000"/>
                </a:solidFill>
                <a:latin typeface="Arial" charset="0"/>
              </a:rPr>
              <a:t> sign- Positive</a:t>
            </a:r>
          </a:p>
          <a:p>
            <a:pPr marL="381000" indent="-379413">
              <a:spcBef>
                <a:spcPts val="2500"/>
              </a:spcBef>
              <a:buClrTx/>
              <a:buFontTx/>
              <a:buNone/>
              <a:tabLst>
                <a:tab pos="381000" algn="l"/>
                <a:tab pos="1295400" algn="l"/>
                <a:tab pos="2209800" algn="l"/>
                <a:tab pos="3124200" algn="l"/>
                <a:tab pos="4038600" algn="l"/>
                <a:tab pos="4953000" algn="l"/>
                <a:tab pos="5867400" algn="l"/>
                <a:tab pos="6781800" algn="l"/>
                <a:tab pos="7696200" algn="l"/>
                <a:tab pos="8610600" algn="l"/>
                <a:tab pos="9525000" algn="l"/>
                <a:tab pos="10439400" algn="l"/>
              </a:tabLst>
            </a:pPr>
            <a:r>
              <a:rPr lang="en-AU" sz="2800" b="1" dirty="0">
                <a:solidFill>
                  <a:srgbClr val="000000"/>
                </a:solidFill>
                <a:latin typeface="Arial" charset="0"/>
              </a:rPr>
              <a:t>Plantar reflex - Bilateral flexor</a:t>
            </a:r>
          </a:p>
          <a:p>
            <a:pPr marL="381000" indent="-379413">
              <a:spcBef>
                <a:spcPts val="2500"/>
              </a:spcBef>
              <a:buClrTx/>
              <a:buFontTx/>
              <a:buNone/>
              <a:tabLst>
                <a:tab pos="381000" algn="l"/>
                <a:tab pos="1295400" algn="l"/>
                <a:tab pos="2209800" algn="l"/>
                <a:tab pos="3124200" algn="l"/>
                <a:tab pos="4038600" algn="l"/>
                <a:tab pos="4953000" algn="l"/>
                <a:tab pos="5867400" algn="l"/>
                <a:tab pos="6781800" algn="l"/>
                <a:tab pos="7696200" algn="l"/>
                <a:tab pos="8610600" algn="l"/>
                <a:tab pos="9525000" algn="l"/>
                <a:tab pos="10439400" algn="l"/>
              </a:tabLst>
            </a:pPr>
            <a:r>
              <a:rPr lang="en-AU" sz="2800" b="1" dirty="0">
                <a:solidFill>
                  <a:srgbClr val="000000"/>
                </a:solidFill>
                <a:latin typeface="Arial" charset="0"/>
              </a:rPr>
              <a:t>Pupils- Bilateral mid dilated and reacting to light.</a:t>
            </a:r>
          </a:p>
          <a:p>
            <a:pPr marL="381000" indent="-379413">
              <a:spcBef>
                <a:spcPts val="2500"/>
              </a:spcBef>
              <a:buClrTx/>
              <a:buFontTx/>
              <a:buNone/>
              <a:tabLst>
                <a:tab pos="381000" algn="l"/>
                <a:tab pos="1295400" algn="l"/>
                <a:tab pos="2209800" algn="l"/>
                <a:tab pos="3124200" algn="l"/>
                <a:tab pos="4038600" algn="l"/>
                <a:tab pos="4953000" algn="l"/>
                <a:tab pos="5867400" algn="l"/>
                <a:tab pos="6781800" algn="l"/>
                <a:tab pos="7696200" algn="l"/>
                <a:tab pos="8610600" algn="l"/>
                <a:tab pos="9525000" algn="l"/>
                <a:tab pos="10439400" algn="l"/>
              </a:tabLst>
            </a:pPr>
            <a:r>
              <a:rPr lang="en-AU" sz="2800" b="1" dirty="0">
                <a:solidFill>
                  <a:srgbClr val="000000"/>
                </a:solidFill>
                <a:latin typeface="Arial" charset="0"/>
              </a:rPr>
              <a:t>    Muscle tone- increased on right side compared to left.</a:t>
            </a:r>
          </a:p>
          <a:p>
            <a:pPr marL="381000" indent="-379413">
              <a:spcBef>
                <a:spcPts val="2500"/>
              </a:spcBef>
              <a:buClrTx/>
              <a:buFontTx/>
              <a:buNone/>
              <a:tabLst>
                <a:tab pos="381000" algn="l"/>
                <a:tab pos="1295400" algn="l"/>
                <a:tab pos="2209800" algn="l"/>
                <a:tab pos="3124200" algn="l"/>
                <a:tab pos="4038600" algn="l"/>
                <a:tab pos="4953000" algn="l"/>
                <a:tab pos="5867400" algn="l"/>
                <a:tab pos="6781800" algn="l"/>
                <a:tab pos="7696200" algn="l"/>
                <a:tab pos="8610600" algn="l"/>
                <a:tab pos="9525000" algn="l"/>
                <a:tab pos="10439400" algn="l"/>
              </a:tabLst>
            </a:pPr>
            <a:r>
              <a:rPr lang="en-AU" sz="2800" b="1" dirty="0">
                <a:solidFill>
                  <a:srgbClr val="000000"/>
                </a:solidFill>
                <a:latin typeface="Arial" charset="0"/>
              </a:rPr>
              <a:t> Power - diminished (3/5) on the right side in both upper and lower limbs.</a:t>
            </a:r>
          </a:p>
          <a:p>
            <a:pPr marL="381000" indent="-379413">
              <a:spcBef>
                <a:spcPts val="2500"/>
              </a:spcBef>
              <a:buClrTx/>
              <a:buFontTx/>
              <a:buNone/>
              <a:tabLst>
                <a:tab pos="381000" algn="l"/>
                <a:tab pos="1295400" algn="l"/>
                <a:tab pos="2209800" algn="l"/>
                <a:tab pos="3124200" algn="l"/>
                <a:tab pos="4038600" algn="l"/>
                <a:tab pos="4953000" algn="l"/>
                <a:tab pos="5867400" algn="l"/>
                <a:tab pos="6781800" algn="l"/>
                <a:tab pos="7696200" algn="l"/>
                <a:tab pos="8610600" algn="l"/>
                <a:tab pos="9525000" algn="l"/>
                <a:tab pos="10439400" algn="l"/>
              </a:tabLst>
            </a:pPr>
            <a:r>
              <a:rPr lang="en-AU" sz="2800" b="1" dirty="0">
                <a:solidFill>
                  <a:srgbClr val="000000"/>
                </a:solidFill>
                <a:latin typeface="Arial" charset="0"/>
              </a:rPr>
              <a:t>Deep tendon reflexes- Brisk on right side</a:t>
            </a:r>
          </a:p>
          <a:p>
            <a:pPr marL="381000" indent="-379413">
              <a:spcBef>
                <a:spcPts val="2500"/>
              </a:spcBef>
              <a:buClrTx/>
              <a:buFontTx/>
              <a:buNone/>
              <a:tabLst>
                <a:tab pos="381000" algn="l"/>
                <a:tab pos="1295400" algn="l"/>
                <a:tab pos="2209800" algn="l"/>
                <a:tab pos="3124200" algn="l"/>
                <a:tab pos="4038600" algn="l"/>
                <a:tab pos="4953000" algn="l"/>
                <a:tab pos="5867400" algn="l"/>
                <a:tab pos="6781800" algn="l"/>
                <a:tab pos="7696200" algn="l"/>
                <a:tab pos="8610600" algn="l"/>
                <a:tab pos="9525000" algn="l"/>
                <a:tab pos="10439400" algn="l"/>
              </a:tabLst>
            </a:pPr>
            <a:r>
              <a:rPr lang="en-AU" sz="2800" b="1" dirty="0">
                <a:solidFill>
                  <a:srgbClr val="000000"/>
                </a:solidFill>
                <a:latin typeface="Arial" charset="0"/>
              </a:rPr>
              <a:t>    </a:t>
            </a: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1028269" y="31009263"/>
            <a:ext cx="6911975" cy="12283612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FFC000"/>
            </a:solidFill>
            <a:miter lim="800000"/>
            <a:headEnd/>
            <a:tailEnd/>
          </a:ln>
          <a:effectLst/>
        </p:spPr>
        <p:txBody>
          <a:bodyPr lIns="360000" tIns="360000" rIns="360000" bIns="360000"/>
          <a:lstStyle/>
          <a:p>
            <a:pPr>
              <a:spcBef>
                <a:spcPts val="2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000" b="1" dirty="0">
                <a:solidFill>
                  <a:srgbClr val="006699"/>
                </a:solidFill>
                <a:latin typeface="Arial" charset="0"/>
              </a:rPr>
              <a:t>Management</a:t>
            </a:r>
          </a:p>
          <a:p>
            <a:pPr>
              <a:spcBef>
                <a:spcPts val="17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b="1" dirty="0">
                <a:solidFill>
                  <a:srgbClr val="000000"/>
                </a:solidFill>
                <a:latin typeface="Arial" charset="0"/>
              </a:rPr>
              <a:t>She was started on –</a:t>
            </a:r>
          </a:p>
          <a:p>
            <a:pPr marL="514350" indent="-514350">
              <a:spcBef>
                <a:spcPts val="1750"/>
              </a:spcBef>
              <a:buClrTx/>
              <a:buFont typeface="+mj-lt"/>
              <a:buAutoNum type="arabicPeriod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b="1" dirty="0">
                <a:solidFill>
                  <a:srgbClr val="000000"/>
                </a:solidFill>
                <a:latin typeface="Arial" charset="0"/>
              </a:rPr>
              <a:t>Conventional Amphotericin B ( 1 mg/ Kg) daily for Cryptococcal meningitis</a:t>
            </a:r>
          </a:p>
          <a:p>
            <a:pPr marL="514350" indent="-514350">
              <a:spcBef>
                <a:spcPts val="1750"/>
              </a:spcBef>
              <a:buClrTx/>
              <a:buFont typeface="+mj-lt"/>
              <a:buAutoNum type="arabicPeriod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b="1" dirty="0">
                <a:solidFill>
                  <a:srgbClr val="000000"/>
                </a:solidFill>
                <a:latin typeface="Arial" charset="0"/>
              </a:rPr>
              <a:t>Tab </a:t>
            </a:r>
            <a:r>
              <a:rPr lang="en-US" sz="2800" b="1" dirty="0" err="1">
                <a:solidFill>
                  <a:srgbClr val="000000"/>
                </a:solidFill>
                <a:latin typeface="Arial" charset="0"/>
              </a:rPr>
              <a:t>Sulphamethoxazole</a:t>
            </a:r>
            <a:r>
              <a:rPr lang="en-US" sz="2800" b="1" dirty="0">
                <a:solidFill>
                  <a:srgbClr val="000000"/>
                </a:solidFill>
                <a:latin typeface="Arial" charset="0"/>
              </a:rPr>
              <a:t>-trimethoprim DS- 2 tabs twice daily for CNS toxoplasmosis</a:t>
            </a:r>
          </a:p>
          <a:p>
            <a:pPr marL="514350" indent="-514350">
              <a:spcBef>
                <a:spcPts val="1750"/>
              </a:spcBef>
              <a:buClrTx/>
              <a:buFont typeface="+mj-lt"/>
              <a:buAutoNum type="arabicPeriod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b="1" dirty="0">
                <a:solidFill>
                  <a:srgbClr val="000000"/>
                </a:solidFill>
                <a:latin typeface="Arial" charset="0"/>
              </a:rPr>
              <a:t>Tab </a:t>
            </a:r>
            <a:r>
              <a:rPr lang="en-US" sz="2800" b="1" dirty="0" err="1">
                <a:solidFill>
                  <a:srgbClr val="000000"/>
                </a:solidFill>
                <a:latin typeface="Arial" charset="0"/>
              </a:rPr>
              <a:t>Acycolvir</a:t>
            </a:r>
            <a:r>
              <a:rPr lang="en-US" sz="2800" b="1" dirty="0">
                <a:solidFill>
                  <a:srgbClr val="000000"/>
                </a:solidFill>
                <a:latin typeface="Arial" charset="0"/>
              </a:rPr>
              <a:t> (400 mg) thrice daily for genital herpes</a:t>
            </a:r>
          </a:p>
          <a:p>
            <a:pPr marL="514350" indent="-514350">
              <a:spcBef>
                <a:spcPts val="1750"/>
              </a:spcBef>
              <a:buClrTx/>
              <a:buFont typeface="+mj-lt"/>
              <a:buAutoNum type="arabicPeriod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b="1" dirty="0">
                <a:solidFill>
                  <a:srgbClr val="000000"/>
                </a:solidFill>
                <a:latin typeface="Arial" charset="0"/>
              </a:rPr>
              <a:t>Tab Ciprofloxacin (750 mg) twice daily for </a:t>
            </a:r>
            <a:r>
              <a:rPr lang="en-US" sz="2800" b="1" dirty="0" err="1">
                <a:solidFill>
                  <a:srgbClr val="000000"/>
                </a:solidFill>
                <a:latin typeface="Arial" charset="0"/>
              </a:rPr>
              <a:t>diarrhoea</a:t>
            </a:r>
            <a:endParaRPr lang="en-US" sz="2800" b="1" dirty="0">
              <a:solidFill>
                <a:srgbClr val="000000"/>
              </a:solidFill>
              <a:latin typeface="Arial" charset="0"/>
            </a:endParaRPr>
          </a:p>
          <a:p>
            <a:pPr marL="514350" indent="-514350">
              <a:spcBef>
                <a:spcPts val="1750"/>
              </a:spcBef>
              <a:buClrTx/>
              <a:buFont typeface="+mj-lt"/>
              <a:buAutoNum type="arabicPeriod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800" b="1" dirty="0">
                <a:solidFill>
                  <a:srgbClr val="000000"/>
                </a:solidFill>
                <a:latin typeface="Arial" charset="0"/>
              </a:rPr>
              <a:t>Intravenous Dexamethasone (4 mg) twice daily for TBM</a:t>
            </a:r>
          </a:p>
          <a:p>
            <a:pPr marL="514350" indent="-514350">
              <a:spcBef>
                <a:spcPts val="1750"/>
              </a:spcBef>
              <a:buClrTx/>
              <a:buFont typeface="+mj-lt"/>
              <a:buAutoNum type="arabicPeriod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800" b="1" dirty="0">
                <a:solidFill>
                  <a:srgbClr val="000000"/>
                </a:solidFill>
                <a:latin typeface="Arial" charset="0"/>
              </a:rPr>
              <a:t>Empirical category II anti-tubercular drugs ( Daily regime) for TBM</a:t>
            </a:r>
          </a:p>
          <a:p>
            <a:pPr>
              <a:spcBef>
                <a:spcPts val="17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24830297" y="26452082"/>
            <a:ext cx="5307598" cy="6430823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FFC000"/>
            </a:solidFill>
            <a:miter lim="800000"/>
            <a:headEnd/>
            <a:tailEnd/>
          </a:ln>
          <a:effectLst/>
        </p:spPr>
        <p:txBody>
          <a:bodyPr lIns="360000" tIns="360000" rIns="360000" bIns="360000"/>
          <a:lstStyle/>
          <a:p>
            <a:pPr>
              <a:spcBef>
                <a:spcPts val="2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 b="1" dirty="0">
                <a:solidFill>
                  <a:srgbClr val="006699"/>
                </a:solidFill>
                <a:latin typeface="Arial" charset="0"/>
              </a:rPr>
              <a:t>Acknowledgement</a:t>
            </a:r>
          </a:p>
          <a:p>
            <a:pPr marL="457200" indent="-457200">
              <a:spcBef>
                <a:spcPts val="1750"/>
              </a:spcBef>
              <a:buClrTx/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800" b="1" dirty="0">
                <a:solidFill>
                  <a:srgbClr val="000000"/>
                </a:solidFill>
                <a:latin typeface="Arial" charset="0"/>
              </a:rPr>
              <a:t>Director, School of Tropical Medicine, Kolkata, who has given us the privilege to report this case</a:t>
            </a:r>
          </a:p>
          <a:p>
            <a:pPr marL="457200" indent="-457200">
              <a:spcBef>
                <a:spcPts val="1750"/>
              </a:spcBef>
              <a:buClrTx/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800" b="1" dirty="0">
                <a:solidFill>
                  <a:srgbClr val="000000"/>
                </a:solidFill>
                <a:latin typeface="Arial" charset="0"/>
              </a:rPr>
              <a:t>The patient, who has given us the scope to learn the topic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24936450" y="33375600"/>
            <a:ext cx="5121275" cy="9917275"/>
          </a:xfrm>
          <a:prstGeom prst="rect">
            <a:avLst/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lIns="360000" tIns="360000" rIns="360000" bIns="360000"/>
          <a:lstStyle/>
          <a:p>
            <a:pPr>
              <a:spcBef>
                <a:spcPts val="2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  <a:tab pos="13258800" algn="l"/>
                <a:tab pos="13716000" algn="l"/>
                <a:tab pos="14173200" algn="l"/>
                <a:tab pos="14630400" algn="l"/>
                <a:tab pos="15087600" algn="l"/>
                <a:tab pos="15544800" algn="l"/>
                <a:tab pos="16002000" algn="l"/>
                <a:tab pos="16459200" algn="l"/>
                <a:tab pos="16916400" algn="l"/>
                <a:tab pos="17373600" algn="l"/>
                <a:tab pos="17830800" algn="l"/>
                <a:tab pos="18288000" algn="l"/>
                <a:tab pos="18745200" algn="l"/>
                <a:tab pos="19202400" algn="l"/>
              </a:tabLst>
            </a:pPr>
            <a:r>
              <a:rPr lang="en-US" sz="3200" b="1" dirty="0">
                <a:solidFill>
                  <a:srgbClr val="006699"/>
                </a:solidFill>
                <a:latin typeface="Arial" charset="0"/>
              </a:rPr>
              <a:t>References</a:t>
            </a:r>
          </a:p>
          <a:p>
            <a:pPr>
              <a:spcBef>
                <a:spcPts val="2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  <a:tab pos="13258800" algn="l"/>
                <a:tab pos="13716000" algn="l"/>
                <a:tab pos="14173200" algn="l"/>
                <a:tab pos="14630400" algn="l"/>
                <a:tab pos="15087600" algn="l"/>
                <a:tab pos="15544800" algn="l"/>
                <a:tab pos="16002000" algn="l"/>
                <a:tab pos="16459200" algn="l"/>
                <a:tab pos="16916400" algn="l"/>
                <a:tab pos="17373600" algn="l"/>
                <a:tab pos="17830800" algn="l"/>
                <a:tab pos="18288000" algn="l"/>
                <a:tab pos="18745200" algn="l"/>
                <a:tab pos="19202400" algn="l"/>
              </a:tabLst>
            </a:pPr>
            <a:r>
              <a:rPr lang="en-IN" sz="1800" b="1" dirty="0">
                <a:solidFill>
                  <a:schemeClr val="tx1"/>
                </a:solidFill>
                <a:latin typeface="Arial" charset="0"/>
              </a:rPr>
              <a:t>1</a:t>
            </a:r>
            <a:r>
              <a:rPr lang="en-IN" b="1" dirty="0">
                <a:solidFill>
                  <a:schemeClr val="tx1"/>
                </a:solidFill>
                <a:latin typeface="Arial" charset="0"/>
              </a:rPr>
              <a:t>.  World Health Organization. Guideline on When to Start Antiretroviral Therapy and on Pre-Exposure Prophylaxis for HIV. </a:t>
            </a:r>
            <a:r>
              <a:rPr lang="en-IN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Available at </a:t>
            </a:r>
            <a:r>
              <a:rPr lang="en-IN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http://apps.who.int/iris/bitstream/handle/10665/186275/9789241509565_eng.pdf</a:t>
            </a:r>
            <a:r>
              <a:rPr lang="en-IN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.  Accessed Nov </a:t>
            </a:r>
            <a:r>
              <a:rPr lang="en-IN" b="1" dirty="0">
                <a:solidFill>
                  <a:schemeClr val="tx1"/>
                </a:solidFill>
                <a:latin typeface="Arial" charset="0"/>
              </a:rPr>
              <a:t>25, 2018.</a:t>
            </a:r>
          </a:p>
          <a:p>
            <a:pPr>
              <a:spcBef>
                <a:spcPts val="2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  <a:tab pos="13258800" algn="l"/>
                <a:tab pos="13716000" algn="l"/>
                <a:tab pos="14173200" algn="l"/>
                <a:tab pos="14630400" algn="l"/>
                <a:tab pos="15087600" algn="l"/>
                <a:tab pos="15544800" algn="l"/>
                <a:tab pos="16002000" algn="l"/>
                <a:tab pos="16459200" algn="l"/>
                <a:tab pos="16916400" algn="l"/>
                <a:tab pos="17373600" algn="l"/>
                <a:tab pos="17830800" algn="l"/>
                <a:tab pos="18288000" algn="l"/>
                <a:tab pos="18745200" algn="l"/>
                <a:tab pos="19202400" algn="l"/>
              </a:tabLst>
            </a:pPr>
            <a:r>
              <a:rPr lang="en-IN" b="1" dirty="0">
                <a:solidFill>
                  <a:schemeClr val="tx1"/>
                </a:solidFill>
                <a:latin typeface="Arial" charset="0"/>
              </a:rPr>
              <a:t>2.  Andrea Low, Georgios </a:t>
            </a:r>
            <a:r>
              <a:rPr lang="en-IN" b="1" dirty="0" err="1">
                <a:solidFill>
                  <a:schemeClr val="tx1"/>
                </a:solidFill>
                <a:latin typeface="Arial" charset="0"/>
              </a:rPr>
              <a:t>Gavriilidis</a:t>
            </a:r>
            <a:r>
              <a:rPr lang="en-IN" b="1" dirty="0">
                <a:solidFill>
                  <a:schemeClr val="tx1"/>
                </a:solidFill>
                <a:latin typeface="Arial" charset="0"/>
              </a:rPr>
              <a:t>, Natasha </a:t>
            </a:r>
            <a:r>
              <a:rPr lang="en-IN" b="1" dirty="0" err="1">
                <a:solidFill>
                  <a:schemeClr val="tx1"/>
                </a:solidFill>
                <a:latin typeface="Arial" charset="0"/>
              </a:rPr>
              <a:t>Larke</a:t>
            </a:r>
            <a:r>
              <a:rPr lang="en-IN" b="1" dirty="0">
                <a:solidFill>
                  <a:schemeClr val="tx1"/>
                </a:solidFill>
                <a:latin typeface="Arial" charset="0"/>
              </a:rPr>
              <a:t>, Marie-Renee B-</a:t>
            </a:r>
            <a:r>
              <a:rPr lang="en-IN" b="1" dirty="0" err="1">
                <a:solidFill>
                  <a:schemeClr val="tx1"/>
                </a:solidFill>
                <a:latin typeface="Arial" charset="0"/>
              </a:rPr>
              <a:t>Lazoie</a:t>
            </a:r>
            <a:r>
              <a:rPr lang="en-IN" b="1" dirty="0">
                <a:solidFill>
                  <a:schemeClr val="tx1"/>
                </a:solidFill>
                <a:latin typeface="Arial" charset="0"/>
              </a:rPr>
              <a:t>, Olivier Drouin, </a:t>
            </a:r>
            <a:r>
              <a:rPr lang="en-IN" b="1" dirty="0" err="1">
                <a:solidFill>
                  <a:schemeClr val="tx1"/>
                </a:solidFill>
                <a:latin typeface="Arial" charset="0"/>
              </a:rPr>
              <a:t>JohnStover</a:t>
            </a:r>
            <a:r>
              <a:rPr lang="en-IN" b="1" dirty="0">
                <a:solidFill>
                  <a:schemeClr val="tx1"/>
                </a:solidFill>
                <a:latin typeface="Arial" charset="0"/>
              </a:rPr>
              <a:t> et al. Incidence of Opportunistic Infections and the Impact of Antiretroviral Therapy Among HIV-Infected Adults in Low and Middle Income Countries: A systemic Review and Meta-analysis. CID 2016: 62 ; 1595- 1603</a:t>
            </a:r>
            <a:endParaRPr lang="en-US" b="1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3094" name="Picture 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04900" y="1600200"/>
            <a:ext cx="4271963" cy="39417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803275" y="7621588"/>
            <a:ext cx="29254450" cy="2741612"/>
          </a:xfrm>
          <a:prstGeom prst="rect">
            <a:avLst/>
          </a:prstGeom>
          <a:noFill/>
          <a:ln w="9360" cap="sq">
            <a:solidFill>
              <a:srgbClr val="FFC000"/>
            </a:solidFill>
            <a:miter lim="800000"/>
            <a:headEnd/>
            <a:tailEnd/>
          </a:ln>
          <a:effectLst/>
        </p:spPr>
        <p:txBody>
          <a:bodyPr lIns="360000" tIns="360000" rIns="360000" bIns="360000"/>
          <a:lstStyle/>
          <a:p>
            <a:pPr algn="ctr">
              <a:spcBef>
                <a:spcPts val="14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  <a:tab pos="13258800" algn="l"/>
                <a:tab pos="13716000" algn="l"/>
                <a:tab pos="14173200" algn="l"/>
                <a:tab pos="14630400" algn="l"/>
                <a:tab pos="15087600" algn="l"/>
                <a:tab pos="15544800" algn="l"/>
                <a:tab pos="16002000" algn="l"/>
                <a:tab pos="16459200" algn="l"/>
                <a:tab pos="16916400" algn="l"/>
                <a:tab pos="17373600" algn="l"/>
                <a:tab pos="17830800" algn="l"/>
                <a:tab pos="18288000" algn="l"/>
                <a:tab pos="18745200" algn="l"/>
                <a:tab pos="19202400" algn="l"/>
              </a:tabLst>
            </a:pPr>
            <a:r>
              <a:rPr lang="en-GB" sz="5600" b="1" dirty="0">
                <a:solidFill>
                  <a:srgbClr val="FFFFFF"/>
                </a:solidFill>
                <a:latin typeface="Arial" charset="0"/>
              </a:rPr>
              <a:t>Authors: </a:t>
            </a:r>
            <a:r>
              <a:rPr lang="en-GB" sz="5600" b="1" u="sng" dirty="0">
                <a:solidFill>
                  <a:srgbClr val="FFFFFF"/>
                </a:solidFill>
                <a:latin typeface="Arial" charset="0"/>
              </a:rPr>
              <a:t>Agnibho Mondal</a:t>
            </a:r>
            <a:r>
              <a:rPr lang="en-GB" sz="5600" b="1" dirty="0">
                <a:solidFill>
                  <a:srgbClr val="FFFFFF"/>
                </a:solidFill>
                <a:latin typeface="Arial" charset="0"/>
              </a:rPr>
              <a:t>, Avik Medda and Rama Prosad Goswami</a:t>
            </a:r>
          </a:p>
          <a:p>
            <a:pPr algn="ctr"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  <a:tab pos="13258800" algn="l"/>
                <a:tab pos="13716000" algn="l"/>
                <a:tab pos="14173200" algn="l"/>
                <a:tab pos="14630400" algn="l"/>
                <a:tab pos="15087600" algn="l"/>
                <a:tab pos="15544800" algn="l"/>
                <a:tab pos="16002000" algn="l"/>
                <a:tab pos="16459200" algn="l"/>
                <a:tab pos="16916400" algn="l"/>
                <a:tab pos="17373600" algn="l"/>
                <a:tab pos="17830800" algn="l"/>
                <a:tab pos="18288000" algn="l"/>
                <a:tab pos="18745200" algn="l"/>
                <a:tab pos="19202400" algn="l"/>
              </a:tabLst>
            </a:pPr>
            <a:r>
              <a:rPr lang="en-GB" sz="5000" dirty="0">
                <a:solidFill>
                  <a:srgbClr val="FFFFFF"/>
                </a:solidFill>
                <a:latin typeface="Arial" charset="0"/>
              </a:rPr>
              <a:t>Department of Tropical Medicine, School of Tropical Medicine, Kolkata, India</a:t>
            </a:r>
          </a:p>
        </p:txBody>
      </p:sp>
      <p:sp>
        <p:nvSpPr>
          <p:cNvPr id="26" name="Rectangle 8"/>
          <p:cNvSpPr>
            <a:spLocks noChangeArrowheads="1"/>
          </p:cNvSpPr>
          <p:nvPr/>
        </p:nvSpPr>
        <p:spPr bwMode="auto">
          <a:xfrm>
            <a:off x="11050191" y="20283278"/>
            <a:ext cx="13448902" cy="10482262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FFC000"/>
            </a:solidFill>
            <a:miter lim="800000"/>
            <a:headEnd/>
            <a:tailEnd/>
          </a:ln>
          <a:effectLst/>
        </p:spPr>
        <p:txBody>
          <a:bodyPr lIns="360000" tIns="360000" rIns="360000" bIns="360000" numCol="2"/>
          <a:lstStyle/>
          <a:p>
            <a:pPr marL="381000" indent="-379413">
              <a:spcBef>
                <a:spcPts val="2500"/>
              </a:spcBef>
              <a:buClrTx/>
              <a:buFontTx/>
              <a:buNone/>
              <a:tabLst>
                <a:tab pos="381000" algn="l"/>
                <a:tab pos="1295400" algn="l"/>
                <a:tab pos="2209800" algn="l"/>
                <a:tab pos="3124200" algn="l"/>
                <a:tab pos="4038600" algn="l"/>
                <a:tab pos="4953000" algn="l"/>
                <a:tab pos="5867400" algn="l"/>
                <a:tab pos="6781800" algn="l"/>
                <a:tab pos="7696200" algn="l"/>
                <a:tab pos="8610600" algn="l"/>
                <a:tab pos="9525000" algn="l"/>
                <a:tab pos="10439400" algn="l"/>
              </a:tabLst>
            </a:pPr>
            <a:r>
              <a:rPr lang="en-GB" sz="4000" b="1" dirty="0">
                <a:solidFill>
                  <a:srgbClr val="006699"/>
                </a:solidFill>
                <a:latin typeface="Arial" charset="0"/>
              </a:rPr>
              <a:t>Investigations</a:t>
            </a:r>
            <a:endParaRPr lang="en-AU" sz="2800" dirty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686011"/>
              </p:ext>
            </p:extLst>
          </p:nvPr>
        </p:nvGraphicFramePr>
        <p:xfrm>
          <a:off x="11713766" y="21780687"/>
          <a:ext cx="5698728" cy="36271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8493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93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2240">
                <a:tc gridSpan="2">
                  <a:txBody>
                    <a:bodyPr/>
                    <a:lstStyle/>
                    <a:p>
                      <a:r>
                        <a:rPr lang="en-US" sz="2800" b="1" dirty="0"/>
                        <a:t>Complete </a:t>
                      </a:r>
                      <a:r>
                        <a:rPr lang="en-US" sz="2800" b="1" dirty="0" err="1"/>
                        <a:t>Hemogram</a:t>
                      </a:r>
                      <a:endParaRPr lang="en-US" sz="28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r>
                        <a:rPr lang="en-US" sz="2800" b="1" dirty="0"/>
                        <a:t>Hemoglobin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/>
                        <a:t>8.6 gm/dl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/>
                        <a:t>MCV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/>
                        <a:t>86.4 fl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/>
                        <a:t>MCH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/>
                        <a:t>29.3 pg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/>
                        <a:t>MCHC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/>
                        <a:t>33.9 gm/ dl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/>
                        <a:t>TLC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/>
                        <a:t>2900</a:t>
                      </a:r>
                      <a:r>
                        <a:rPr lang="en-US" sz="2800" b="1" baseline="0" dirty="0"/>
                        <a:t> / µL</a:t>
                      </a:r>
                      <a:endParaRPr lang="en-U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/>
                        <a:t>Platelet 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/>
                        <a:t>153000 / </a:t>
                      </a:r>
                      <a:r>
                        <a:rPr lang="en-US" sz="2800" b="1" baseline="0" dirty="0"/>
                        <a:t>µL</a:t>
                      </a:r>
                      <a:endParaRPr lang="en-U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875809"/>
              </p:ext>
            </p:extLst>
          </p:nvPr>
        </p:nvGraphicFramePr>
        <p:xfrm>
          <a:off x="17793494" y="21780686"/>
          <a:ext cx="6363494" cy="4053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918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16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120">
                <a:tc gridSpan="2">
                  <a:txBody>
                    <a:bodyPr/>
                    <a:lstStyle/>
                    <a:p>
                      <a:r>
                        <a:rPr lang="en-US" sz="2800" b="1" dirty="0"/>
                        <a:t>CSF Study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r>
                        <a:rPr lang="en-US" sz="2800" b="1" dirty="0"/>
                        <a:t>Pressure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/>
                        <a:t>High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r>
                        <a:rPr lang="en-US" sz="2800" b="1" dirty="0"/>
                        <a:t>Cytology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/>
                        <a:t>327 / </a:t>
                      </a:r>
                      <a:r>
                        <a:rPr lang="en-US" sz="2800" b="1" dirty="0" err="1"/>
                        <a:t>hpf</a:t>
                      </a:r>
                      <a:r>
                        <a:rPr lang="en-US" sz="2800" b="1" dirty="0"/>
                        <a:t>, all lymphocytes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r>
                        <a:rPr lang="en-US" sz="2800" b="1" dirty="0"/>
                        <a:t>Protein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/>
                        <a:t>80.9 mg/dl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r>
                        <a:rPr lang="en-US" sz="2800" b="1" dirty="0"/>
                        <a:t>Glucose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/>
                        <a:t>48 mg/dl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r>
                        <a:rPr lang="en-US" sz="2800" b="1" dirty="0"/>
                        <a:t>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/>
                        <a:t>80.71 U/L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r>
                        <a:rPr lang="en-US" sz="2800" b="1" dirty="0"/>
                        <a:t>CBNAAT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/>
                        <a:t>Not detected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81500"/>
              </p:ext>
            </p:extLst>
          </p:nvPr>
        </p:nvGraphicFramePr>
        <p:xfrm>
          <a:off x="17793494" y="26322206"/>
          <a:ext cx="6363494" cy="18897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31817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817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b="1" dirty="0"/>
                        <a:t>Serum Toxoplasma IgG (ELISA)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/>
                        <a:t>4+</a:t>
                      </a:r>
                      <a:r>
                        <a:rPr lang="en-US" sz="2800" b="1" baseline="0" dirty="0"/>
                        <a:t> in 1:64 dilution (286.51 U/ml)</a:t>
                      </a:r>
                      <a:endParaRPr lang="en-U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/>
                        <a:t>Serum CRAG ( Latex agglutination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/>
                        <a:t>4+</a:t>
                      </a:r>
                      <a:r>
                        <a:rPr lang="en-US" sz="2800" b="1" baseline="0" dirty="0"/>
                        <a:t> in 1:32 dilution</a:t>
                      </a:r>
                      <a:endParaRPr lang="en-U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" name="Rectangle 9"/>
          <p:cNvSpPr>
            <a:spLocks noChangeArrowheads="1"/>
          </p:cNvSpPr>
          <p:nvPr/>
        </p:nvSpPr>
        <p:spPr bwMode="auto">
          <a:xfrm>
            <a:off x="18035436" y="31012706"/>
            <a:ext cx="6463657" cy="5256906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FFC000"/>
            </a:solidFill>
            <a:miter lim="800000"/>
            <a:headEnd/>
            <a:tailEnd/>
          </a:ln>
          <a:effectLst/>
        </p:spPr>
        <p:txBody>
          <a:bodyPr lIns="360000" tIns="360000" rIns="360000" bIns="360000"/>
          <a:lstStyle/>
          <a:p>
            <a:pPr>
              <a:spcBef>
                <a:spcPts val="2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000" b="1" dirty="0">
                <a:solidFill>
                  <a:srgbClr val="006699"/>
                </a:solidFill>
                <a:latin typeface="Arial" charset="0"/>
              </a:rPr>
              <a:t>Outcome</a:t>
            </a:r>
          </a:p>
          <a:p>
            <a:pPr>
              <a:spcBef>
                <a:spcPts val="17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b="1" dirty="0">
                <a:solidFill>
                  <a:srgbClr val="000000"/>
                </a:solidFill>
                <a:latin typeface="Arial" charset="0"/>
              </a:rPr>
              <a:t>She showed initial improvement with the therapy. Her GCS improved to 10/15 (E4V2M4). The bloody diarrhea was relieved.</a:t>
            </a:r>
          </a:p>
          <a:p>
            <a:pPr>
              <a:spcBef>
                <a:spcPts val="17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b="1" dirty="0">
                <a:solidFill>
                  <a:srgbClr val="000000"/>
                </a:solidFill>
                <a:latin typeface="Arial" charset="0"/>
              </a:rPr>
              <a:t>But by the third week of admission her condition rapidly deteriorated and she expired.</a:t>
            </a:r>
            <a:endParaRPr lang="en-AU" sz="2800" b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33674" y="32638511"/>
            <a:ext cx="4114005" cy="510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1246186" y="32613111"/>
            <a:ext cx="4888708" cy="510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0800000" flipV="1">
            <a:off x="1255509" y="37720960"/>
            <a:ext cx="4955583" cy="4992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11094" y="37719000"/>
            <a:ext cx="4036585" cy="4994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" name="Rectangle 5"/>
          <p:cNvSpPr>
            <a:spLocks noChangeArrowheads="1"/>
          </p:cNvSpPr>
          <p:nvPr/>
        </p:nvSpPr>
        <p:spPr bwMode="auto">
          <a:xfrm>
            <a:off x="24880093" y="11242654"/>
            <a:ext cx="5257801" cy="15025954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FFC000"/>
            </a:solidFill>
            <a:miter lim="800000"/>
            <a:headEnd/>
            <a:tailEnd/>
          </a:ln>
          <a:effectLst/>
        </p:spPr>
        <p:txBody>
          <a:bodyPr lIns="360000" tIns="360000" rIns="360000" bIns="360000"/>
          <a:lstStyle/>
          <a:p>
            <a:pPr>
              <a:spcBef>
                <a:spcPts val="2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000" b="1" dirty="0">
                <a:solidFill>
                  <a:srgbClr val="006699"/>
                </a:solidFill>
                <a:latin typeface="Arial" charset="0"/>
              </a:rPr>
              <a:t>Conclusion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866900" algn="l"/>
              </a:tabLst>
            </a:pPr>
            <a:endParaRPr lang="en-US" sz="2800" b="1" dirty="0">
              <a:solidFill>
                <a:srgbClr val="000000"/>
              </a:solidFill>
              <a:latin typeface="Arial"/>
              <a:ea typeface="Calibri"/>
              <a:cs typeface="Calibri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866900" algn="l"/>
              </a:tabLst>
            </a:pPr>
            <a:r>
              <a:rPr lang="en-US" sz="2800" b="1" dirty="0">
                <a:solidFill>
                  <a:srgbClr val="000000"/>
                </a:solidFill>
                <a:latin typeface="Arial"/>
                <a:ea typeface="Calibri"/>
                <a:cs typeface="Calibri"/>
              </a:rPr>
              <a:t>Occurrence of multiple AIDS defining OIs in single HIV-infected individual in this report highlights the need for early screening and treatment to improve outcome. 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866900" algn="l"/>
              </a:tabLst>
            </a:pPr>
            <a:endParaRPr lang="en-US" sz="2800" b="1" dirty="0">
              <a:solidFill>
                <a:srgbClr val="000000"/>
              </a:solidFill>
              <a:latin typeface="Arial"/>
              <a:ea typeface="Calibri"/>
              <a:cs typeface="Calibri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866900" algn="l"/>
              </a:tabLst>
            </a:pPr>
            <a:r>
              <a:rPr lang="en-IN" sz="2800" b="1" dirty="0">
                <a:solidFill>
                  <a:srgbClr val="000000"/>
                </a:solidFill>
                <a:latin typeface="Arial"/>
                <a:ea typeface="Calibri"/>
                <a:cs typeface="Calibri"/>
              </a:rPr>
              <a:t>Early diagnosis and ART initiation has a significant role in reducing HIV related mortality.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866900" algn="l"/>
              </a:tabLst>
            </a:pPr>
            <a:endParaRPr lang="en-US" sz="2800" b="1" dirty="0">
              <a:solidFill>
                <a:srgbClr val="000000"/>
              </a:solidFill>
              <a:latin typeface="Arial"/>
              <a:ea typeface="Calibri"/>
              <a:cs typeface="Calibri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866900" algn="l"/>
              </a:tabLst>
            </a:pPr>
            <a:r>
              <a:rPr lang="en-IN" sz="2800" b="1" dirty="0">
                <a:solidFill>
                  <a:srgbClr val="000000"/>
                </a:solidFill>
                <a:latin typeface="Arial"/>
                <a:ea typeface="Calibri"/>
                <a:cs typeface="Calibri"/>
              </a:rPr>
              <a:t>In case of HIV infected persons receiving ART, a significant reduction in the incidence of OIs has been observed during the first year ranging from 57% to 91%. [2]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866900" algn="l"/>
              </a:tabLst>
            </a:pPr>
            <a:endParaRPr lang="en-IN" sz="2800" b="1" dirty="0">
              <a:solidFill>
                <a:srgbClr val="000000"/>
              </a:solidFill>
              <a:latin typeface="Arial"/>
              <a:ea typeface="Calibri"/>
              <a:cs typeface="Calibri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866900" algn="l"/>
              </a:tabLst>
            </a:pPr>
            <a:r>
              <a:rPr lang="en-US" sz="2800" b="1" dirty="0">
                <a:solidFill>
                  <a:srgbClr val="000000"/>
                </a:solidFill>
                <a:latin typeface="Arial"/>
                <a:ea typeface="Calibri"/>
                <a:cs typeface="Calibri"/>
              </a:rPr>
              <a:t>Every immune-compromised patients with low CD4 count should be searched for multiple OI and be given appropriate prophylaxis.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866900" algn="l"/>
              </a:tabLst>
            </a:pPr>
            <a:endParaRPr lang="en-IN" sz="2800" b="1" dirty="0">
              <a:solidFill>
                <a:srgbClr val="000000"/>
              </a:solidFill>
              <a:latin typeface="Arial"/>
              <a:ea typeface="Calibri"/>
              <a:cs typeface="Calibri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147583"/>
              </p:ext>
            </p:extLst>
          </p:nvPr>
        </p:nvGraphicFramePr>
        <p:xfrm>
          <a:off x="11723500" y="26268608"/>
          <a:ext cx="5688994" cy="18897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041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74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58319">
                <a:tc>
                  <a:txBody>
                    <a:bodyPr/>
                    <a:lstStyle/>
                    <a:p>
                      <a:r>
                        <a:rPr lang="en-US" sz="2800" b="1" dirty="0"/>
                        <a:t>ELISA for HIV I &amp; 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/>
                        <a:t>HIV-I</a:t>
                      </a:r>
                      <a:r>
                        <a:rPr lang="en-US" sz="2800" b="1" baseline="0" dirty="0"/>
                        <a:t> +ve</a:t>
                      </a:r>
                      <a:endParaRPr lang="en-U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8319">
                <a:tc>
                  <a:txBody>
                    <a:bodyPr/>
                    <a:lstStyle/>
                    <a:p>
                      <a:r>
                        <a:rPr lang="en-US" sz="2800" b="1" dirty="0"/>
                        <a:t>CD4 T lymphocyte count ( Absolute)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/>
                        <a:t>3 /</a:t>
                      </a:r>
                      <a:r>
                        <a:rPr lang="en-US" sz="2800" b="1" baseline="0" dirty="0"/>
                        <a:t>µL</a:t>
                      </a:r>
                      <a:endParaRPr lang="en-U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4220776"/>
              </p:ext>
            </p:extLst>
          </p:nvPr>
        </p:nvGraphicFramePr>
        <p:xfrm>
          <a:off x="11723500" y="28609953"/>
          <a:ext cx="12433488" cy="17032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2433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03217">
                <a:tc>
                  <a:txBody>
                    <a:bodyPr/>
                    <a:lstStyle/>
                    <a:p>
                      <a:r>
                        <a:rPr lang="en-US" sz="2800" b="1" dirty="0"/>
                        <a:t>MRI Brain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9983">
                <a:tc>
                  <a:txBody>
                    <a:bodyPr/>
                    <a:lstStyle/>
                    <a:p>
                      <a:r>
                        <a:rPr lang="en-AU" sz="2800" b="1" dirty="0">
                          <a:solidFill>
                            <a:srgbClr val="000000"/>
                          </a:solidFill>
                          <a:latin typeface="Arial" charset="0"/>
                        </a:rPr>
                        <a:t>Periventricular </a:t>
                      </a:r>
                      <a:r>
                        <a:rPr lang="en-AU" sz="2800" b="1" dirty="0" err="1">
                          <a:solidFill>
                            <a:srgbClr val="000000"/>
                          </a:solidFill>
                          <a:latin typeface="Arial" charset="0"/>
                        </a:rPr>
                        <a:t>hyperintensities</a:t>
                      </a:r>
                      <a:r>
                        <a:rPr lang="en-AU" sz="2800" b="1" dirty="0">
                          <a:solidFill>
                            <a:srgbClr val="000000"/>
                          </a:solidFill>
                          <a:latin typeface="Arial" charset="0"/>
                        </a:rPr>
                        <a:t>, focal demyelination with diffuse </a:t>
                      </a:r>
                      <a:r>
                        <a:rPr lang="en-AU" sz="2800" b="1" dirty="0" err="1">
                          <a:solidFill>
                            <a:srgbClr val="000000"/>
                          </a:solidFill>
                          <a:latin typeface="Arial" charset="0"/>
                        </a:rPr>
                        <a:t>edema</a:t>
                      </a:r>
                      <a:r>
                        <a:rPr lang="en-AU" sz="2800" b="1" dirty="0">
                          <a:solidFill>
                            <a:srgbClr val="000000"/>
                          </a:solidFill>
                          <a:latin typeface="Arial" charset="0"/>
                        </a:rPr>
                        <a:t> suggestive of encephalopathy.</a:t>
                      </a:r>
                      <a:endParaRPr lang="en-U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1" name="Picture 30">
            <a:extLst>
              <a:ext uri="{FF2B5EF4-FFF2-40B4-BE49-F238E27FC236}">
                <a16:creationId xmlns:a16="http://schemas.microsoft.com/office/drawing/2014/main" id="{80C53583-51CB-4E3B-8DDC-867ED368687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424"/>
          <a:stretch/>
        </p:blipFill>
        <p:spPr>
          <a:xfrm>
            <a:off x="26436341" y="1340059"/>
            <a:ext cx="3614459" cy="4094553"/>
          </a:xfrm>
          <a:prstGeom prst="rect">
            <a:avLst/>
          </a:prstGeom>
        </p:spPr>
      </p:pic>
      <p:sp>
        <p:nvSpPr>
          <p:cNvPr id="33" name="Rectangle 9">
            <a:extLst>
              <a:ext uri="{FF2B5EF4-FFF2-40B4-BE49-F238E27FC236}">
                <a16:creationId xmlns:a16="http://schemas.microsoft.com/office/drawing/2014/main" id="{035CDB47-6AC2-40BD-945C-402AB0A650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06518" y="36516778"/>
            <a:ext cx="6463657" cy="6776097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FFC000"/>
            </a:solidFill>
            <a:miter lim="800000"/>
            <a:headEnd/>
            <a:tailEnd/>
          </a:ln>
          <a:effectLst/>
        </p:spPr>
        <p:txBody>
          <a:bodyPr lIns="360000" tIns="360000" rIns="360000" bIns="360000"/>
          <a:lstStyle/>
          <a:p>
            <a:pPr>
              <a:spcBef>
                <a:spcPts val="2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000" b="1" dirty="0">
                <a:solidFill>
                  <a:srgbClr val="006699"/>
                </a:solidFill>
                <a:latin typeface="Arial" charset="0"/>
              </a:rPr>
              <a:t>Diagnosis</a:t>
            </a:r>
          </a:p>
          <a:p>
            <a:pPr>
              <a:spcBef>
                <a:spcPts val="2500"/>
              </a:spcBef>
              <a:buClr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IN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Immunocompromised patient with-</a:t>
            </a:r>
          </a:p>
          <a:p>
            <a:pPr marL="514350" indent="-514350">
              <a:spcBef>
                <a:spcPts val="2500"/>
              </a:spcBef>
              <a:buClrTx/>
              <a:buFont typeface="+mj-lt"/>
              <a:buAutoNum type="arabicPeriod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IN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Tubercular meningitis</a:t>
            </a:r>
          </a:p>
          <a:p>
            <a:pPr marL="514350" indent="-514350">
              <a:spcBef>
                <a:spcPts val="2500"/>
              </a:spcBef>
              <a:buClrTx/>
              <a:buFont typeface="+mj-lt"/>
              <a:buAutoNum type="arabicPeriod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IN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CNS toxoplasmosis</a:t>
            </a:r>
          </a:p>
          <a:p>
            <a:pPr marL="514350" indent="-514350">
              <a:spcBef>
                <a:spcPts val="2500"/>
              </a:spcBef>
              <a:buClrTx/>
              <a:buFont typeface="+mj-lt"/>
              <a:buAutoNum type="arabicPeriod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IN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Cryptococcal meningitis</a:t>
            </a:r>
          </a:p>
          <a:p>
            <a:pPr marL="514350" indent="-514350">
              <a:spcBef>
                <a:spcPts val="2500"/>
              </a:spcBef>
              <a:buClrTx/>
              <a:buFont typeface="+mj-lt"/>
              <a:buAutoNum type="arabicPeriod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IN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Genital herpes</a:t>
            </a:r>
          </a:p>
          <a:p>
            <a:pPr marL="514350" indent="-514350">
              <a:spcBef>
                <a:spcPts val="2500"/>
              </a:spcBef>
              <a:buClrTx/>
              <a:buFont typeface="+mj-lt"/>
              <a:buAutoNum type="arabicPeriod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IN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Diarrhoea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AR PL UMing CN"/>
        <a:cs typeface="AR PL UMing CN"/>
      </a:majorFont>
      <a:minorFont>
        <a:latin typeface="Times New Roman"/>
        <a:ea typeface="AR PL UMing CN"/>
        <a:cs typeface="AR PL UMing C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4259</TotalTime>
  <Words>800</Words>
  <Application>Microsoft Office PowerPoint</Application>
  <PresentationFormat>Custom</PresentationFormat>
  <Paragraphs>111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 PL UMing CN</vt:lpstr>
      <vt:lpstr>Arial</vt:lpstr>
      <vt:lpstr>Calibri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Medical Illustration Unit</dc:creator>
  <cp:lastModifiedBy>Dr. Agnibho Mondal</cp:lastModifiedBy>
  <cp:revision>501</cp:revision>
  <cp:lastPrinted>1999-09-02T03:17:39Z</cp:lastPrinted>
  <dcterms:created xsi:type="dcterms:W3CDTF">1997-10-24T05:44:18Z</dcterms:created>
  <dcterms:modified xsi:type="dcterms:W3CDTF">2018-10-29T06:02:02Z</dcterms:modified>
</cp:coreProperties>
</file>